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ink/ink35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34" r:id="rId1"/>
  </p:sldMasterIdLst>
  <p:notesMasterIdLst>
    <p:notesMasterId r:id="rId82"/>
  </p:notesMasterIdLst>
  <p:sldIdLst>
    <p:sldId id="256" r:id="rId2"/>
    <p:sldId id="257" r:id="rId3"/>
    <p:sldId id="263" r:id="rId4"/>
    <p:sldId id="258" r:id="rId5"/>
    <p:sldId id="259" r:id="rId6"/>
    <p:sldId id="262" r:id="rId7"/>
    <p:sldId id="260" r:id="rId8"/>
    <p:sldId id="264" r:id="rId9"/>
    <p:sldId id="261" r:id="rId10"/>
    <p:sldId id="265" r:id="rId11"/>
    <p:sldId id="269" r:id="rId12"/>
    <p:sldId id="266" r:id="rId13"/>
    <p:sldId id="268" r:id="rId14"/>
    <p:sldId id="267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8" r:id="rId23"/>
    <p:sldId id="279" r:id="rId24"/>
    <p:sldId id="277" r:id="rId25"/>
    <p:sldId id="280" r:id="rId26"/>
    <p:sldId id="281" r:id="rId27"/>
    <p:sldId id="282" r:id="rId28"/>
    <p:sldId id="283" r:id="rId29"/>
    <p:sldId id="288" r:id="rId30"/>
    <p:sldId id="335" r:id="rId31"/>
    <p:sldId id="284" r:id="rId32"/>
    <p:sldId id="285" r:id="rId33"/>
    <p:sldId id="289" r:id="rId34"/>
    <p:sldId id="286" r:id="rId35"/>
    <p:sldId id="287" r:id="rId36"/>
    <p:sldId id="290" r:id="rId37"/>
    <p:sldId id="291" r:id="rId38"/>
    <p:sldId id="293" r:id="rId39"/>
    <p:sldId id="294" r:id="rId40"/>
    <p:sldId id="295" r:id="rId41"/>
    <p:sldId id="296" r:id="rId42"/>
    <p:sldId id="297" r:id="rId43"/>
    <p:sldId id="318" r:id="rId44"/>
    <p:sldId id="319" r:id="rId45"/>
    <p:sldId id="298" r:id="rId46"/>
    <p:sldId id="299" r:id="rId47"/>
    <p:sldId id="300" r:id="rId48"/>
    <p:sldId id="301" r:id="rId49"/>
    <p:sldId id="302" r:id="rId50"/>
    <p:sldId id="303" r:id="rId51"/>
    <p:sldId id="304" r:id="rId52"/>
    <p:sldId id="305" r:id="rId53"/>
    <p:sldId id="306" r:id="rId54"/>
    <p:sldId id="307" r:id="rId55"/>
    <p:sldId id="308" r:id="rId56"/>
    <p:sldId id="309" r:id="rId57"/>
    <p:sldId id="310" r:id="rId58"/>
    <p:sldId id="311" r:id="rId59"/>
    <p:sldId id="312" r:id="rId60"/>
    <p:sldId id="313" r:id="rId61"/>
    <p:sldId id="314" r:id="rId62"/>
    <p:sldId id="315" r:id="rId63"/>
    <p:sldId id="292" r:id="rId64"/>
    <p:sldId id="316" r:id="rId65"/>
    <p:sldId id="317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0" r:id="rId77"/>
    <p:sldId id="332" r:id="rId78"/>
    <p:sldId id="331" r:id="rId79"/>
    <p:sldId id="333" r:id="rId80"/>
    <p:sldId id="334" r:id="rId8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22222"/>
    <a:srgbClr val="FBCCCD"/>
    <a:srgbClr val="F8F6F4"/>
    <a:srgbClr val="005D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5076645-F3E3-47A7-94DC-CAA6178066AD}" v="185" dt="2025-03-02T14:40:16.40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433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965" y="72"/>
      </p:cViewPr>
      <p:guideLst/>
    </p:cSldViewPr>
  </p:slideViewPr>
  <p:notesTextViewPr>
    <p:cViewPr>
      <p:scale>
        <a:sx n="20" d="100"/>
        <a:sy n="2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microsoft.com/office/2015/10/relationships/revisionInfo" Target="revisionInfo.xml"/><Relationship Id="rId61" Type="http://schemas.openxmlformats.org/officeDocument/2006/relationships/slide" Target="slides/slide60.xml"/><Relationship Id="rId82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8E3C3F9-3246-4B77-813C-252E32BDB078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0926D82F-1252-4573-A6FD-5915AF8B650C}">
      <dgm:prSet/>
      <dgm:spPr/>
      <dgm:t>
        <a:bodyPr/>
        <a:lstStyle/>
        <a:p>
          <a:r>
            <a:rPr lang="ko-KR"/>
            <a:t>두번째로</a:t>
          </a:r>
          <a:r>
            <a:rPr lang="en-US"/>
            <a:t>, </a:t>
          </a:r>
          <a:r>
            <a:rPr lang="ko-KR"/>
            <a:t>파일 용량을 압축할 필요가 있다</a:t>
          </a:r>
          <a:r>
            <a:rPr lang="en-US"/>
            <a:t>.</a:t>
          </a:r>
        </a:p>
      </dgm:t>
    </dgm:pt>
    <dgm:pt modelId="{16E4CA04-4819-4A47-B0B6-97EFB8D01ED3}" type="parTrans" cxnId="{FACAA7F0-1D5A-457B-916F-534C583C7FE5}">
      <dgm:prSet/>
      <dgm:spPr/>
      <dgm:t>
        <a:bodyPr/>
        <a:lstStyle/>
        <a:p>
          <a:endParaRPr lang="en-US"/>
        </a:p>
      </dgm:t>
    </dgm:pt>
    <dgm:pt modelId="{B3587699-8410-4EFD-9B84-C576913065E0}" type="sibTrans" cxnId="{FACAA7F0-1D5A-457B-916F-534C583C7FE5}">
      <dgm:prSet/>
      <dgm:spPr/>
      <dgm:t>
        <a:bodyPr/>
        <a:lstStyle/>
        <a:p>
          <a:endParaRPr lang="en-US"/>
        </a:p>
      </dgm:t>
    </dgm:pt>
    <dgm:pt modelId="{0601C9FF-D1AA-431E-8AE5-BC7854A28C74}">
      <dgm:prSet/>
      <dgm:spPr/>
      <dgm:t>
        <a:bodyPr/>
        <a:lstStyle/>
        <a:p>
          <a:r>
            <a:rPr lang="ko-KR"/>
            <a:t>이미지 같은 경우</a:t>
          </a:r>
          <a:r>
            <a:rPr lang="en-US"/>
            <a:t>, srcset</a:t>
          </a:r>
          <a:r>
            <a:rPr lang="ko-KR"/>
            <a:t>을 통해 </a:t>
          </a:r>
          <a:r>
            <a:rPr lang="en-US"/>
            <a:t>avif</a:t>
          </a:r>
          <a:r>
            <a:rPr lang="ko-KR"/>
            <a:t>나 </a:t>
          </a:r>
          <a:r>
            <a:rPr lang="en-US"/>
            <a:t>webP </a:t>
          </a:r>
          <a:r>
            <a:rPr lang="ko-KR"/>
            <a:t>같은 포맷으로 손실압축해서 제공한다면</a:t>
          </a:r>
          <a:r>
            <a:rPr lang="en-US"/>
            <a:t>, </a:t>
          </a:r>
          <a:r>
            <a:rPr lang="ko-KR"/>
            <a:t>브라우저 로딩 속도에 엄청난 영향을 준다</a:t>
          </a:r>
          <a:r>
            <a:rPr lang="en-US"/>
            <a:t>.</a:t>
          </a:r>
        </a:p>
      </dgm:t>
    </dgm:pt>
    <dgm:pt modelId="{E13A7300-B9DE-472C-8F49-01AF5465D351}" type="parTrans" cxnId="{EDA82B36-113B-48DD-A957-D7CA919444D5}">
      <dgm:prSet/>
      <dgm:spPr/>
      <dgm:t>
        <a:bodyPr/>
        <a:lstStyle/>
        <a:p>
          <a:endParaRPr lang="en-US"/>
        </a:p>
      </dgm:t>
    </dgm:pt>
    <dgm:pt modelId="{9B1DBEC5-94EC-46E1-99F9-85639D74DF40}" type="sibTrans" cxnId="{EDA82B36-113B-48DD-A957-D7CA919444D5}">
      <dgm:prSet/>
      <dgm:spPr/>
      <dgm:t>
        <a:bodyPr/>
        <a:lstStyle/>
        <a:p>
          <a:endParaRPr lang="en-US"/>
        </a:p>
      </dgm:t>
    </dgm:pt>
    <dgm:pt modelId="{219ABC71-5D14-4796-9BEE-89C365BB9A58}">
      <dgm:prSet/>
      <dgm:spPr/>
      <dgm:t>
        <a:bodyPr/>
        <a:lstStyle/>
        <a:p>
          <a:r>
            <a:rPr lang="ko-KR"/>
            <a:t>아이콘 같은 것들은</a:t>
          </a:r>
          <a:r>
            <a:rPr lang="en-US"/>
            <a:t>, SVG</a:t>
          </a:r>
          <a:r>
            <a:rPr lang="ko-KR"/>
            <a:t>를 활용한다</a:t>
          </a:r>
          <a:r>
            <a:rPr lang="en-US"/>
            <a:t>, </a:t>
          </a:r>
          <a:r>
            <a:rPr lang="ko-KR"/>
            <a:t>적은 용량과 작은 사이즈를 가지고 있으면서도</a:t>
          </a:r>
          <a:r>
            <a:rPr lang="en-US"/>
            <a:t>, </a:t>
          </a:r>
          <a:r>
            <a:rPr lang="ko-KR"/>
            <a:t>사이즈 변화에 화질 저하가 없다</a:t>
          </a:r>
          <a:r>
            <a:rPr lang="en-US"/>
            <a:t>.</a:t>
          </a:r>
        </a:p>
      </dgm:t>
    </dgm:pt>
    <dgm:pt modelId="{E7A60163-B513-4B1E-A1BD-92B82718A553}" type="parTrans" cxnId="{88DDE226-08BA-4B5B-8178-FC56762AAD97}">
      <dgm:prSet/>
      <dgm:spPr/>
      <dgm:t>
        <a:bodyPr/>
        <a:lstStyle/>
        <a:p>
          <a:endParaRPr lang="en-US"/>
        </a:p>
      </dgm:t>
    </dgm:pt>
    <dgm:pt modelId="{345CCE04-E12C-4CF1-A53D-F3C5A5B005D9}" type="sibTrans" cxnId="{88DDE226-08BA-4B5B-8178-FC56762AAD97}">
      <dgm:prSet/>
      <dgm:spPr/>
      <dgm:t>
        <a:bodyPr/>
        <a:lstStyle/>
        <a:p>
          <a:endParaRPr lang="en-US"/>
        </a:p>
      </dgm:t>
    </dgm:pt>
    <dgm:pt modelId="{E781BD90-6D6F-4BA3-8B42-6F03D538876C}">
      <dgm:prSet/>
      <dgm:spPr/>
      <dgm:t>
        <a:bodyPr/>
        <a:lstStyle/>
        <a:p>
          <a:r>
            <a:rPr lang="ko-KR"/>
            <a:t>모든 요소들이 이렇게 압축된다면</a:t>
          </a:r>
          <a:r>
            <a:rPr lang="en-US"/>
            <a:t>, </a:t>
          </a:r>
          <a:r>
            <a:rPr lang="ko-KR"/>
            <a:t>로딩속도에는 엄청난 변화가 생기고</a:t>
          </a:r>
          <a:r>
            <a:rPr lang="en-US"/>
            <a:t>, </a:t>
          </a:r>
          <a:r>
            <a:rPr lang="ko-KR"/>
            <a:t>이는 곧 사용자 이탈률을 막는다</a:t>
          </a:r>
          <a:r>
            <a:rPr lang="en-US"/>
            <a:t>!</a:t>
          </a:r>
        </a:p>
      </dgm:t>
    </dgm:pt>
    <dgm:pt modelId="{20C4E0A8-204D-490F-A874-B11333C9BE15}" type="parTrans" cxnId="{75FB356A-C296-4BA2-A51D-46333EC08906}">
      <dgm:prSet/>
      <dgm:spPr/>
      <dgm:t>
        <a:bodyPr/>
        <a:lstStyle/>
        <a:p>
          <a:endParaRPr lang="en-US"/>
        </a:p>
      </dgm:t>
    </dgm:pt>
    <dgm:pt modelId="{A8998EB6-80C1-408F-940E-E7EA9B55137F}" type="sibTrans" cxnId="{75FB356A-C296-4BA2-A51D-46333EC08906}">
      <dgm:prSet/>
      <dgm:spPr/>
      <dgm:t>
        <a:bodyPr/>
        <a:lstStyle/>
        <a:p>
          <a:endParaRPr lang="en-US"/>
        </a:p>
      </dgm:t>
    </dgm:pt>
    <dgm:pt modelId="{A510CD08-962B-4E83-8AD4-CE7AC5CC9DA7}" type="pres">
      <dgm:prSet presAssocID="{A8E3C3F9-3246-4B77-813C-252E32BDB078}" presName="vert0" presStyleCnt="0">
        <dgm:presLayoutVars>
          <dgm:dir/>
          <dgm:animOne val="branch"/>
          <dgm:animLvl val="lvl"/>
        </dgm:presLayoutVars>
      </dgm:prSet>
      <dgm:spPr/>
    </dgm:pt>
    <dgm:pt modelId="{E2AE3AF7-1812-45F3-8F49-6B15E93FAB01}" type="pres">
      <dgm:prSet presAssocID="{0926D82F-1252-4573-A6FD-5915AF8B650C}" presName="thickLine" presStyleLbl="alignNode1" presStyleIdx="0" presStyleCnt="4"/>
      <dgm:spPr/>
    </dgm:pt>
    <dgm:pt modelId="{F77E42AB-4205-4A02-A39E-2019851688FB}" type="pres">
      <dgm:prSet presAssocID="{0926D82F-1252-4573-A6FD-5915AF8B650C}" presName="horz1" presStyleCnt="0"/>
      <dgm:spPr/>
    </dgm:pt>
    <dgm:pt modelId="{AC983E7D-CB85-4109-8369-6B3C489C88E2}" type="pres">
      <dgm:prSet presAssocID="{0926D82F-1252-4573-A6FD-5915AF8B650C}" presName="tx1" presStyleLbl="revTx" presStyleIdx="0" presStyleCnt="4"/>
      <dgm:spPr/>
    </dgm:pt>
    <dgm:pt modelId="{EEEE3981-F312-446E-BE76-3B0C7AC69024}" type="pres">
      <dgm:prSet presAssocID="{0926D82F-1252-4573-A6FD-5915AF8B650C}" presName="vert1" presStyleCnt="0"/>
      <dgm:spPr/>
    </dgm:pt>
    <dgm:pt modelId="{51986827-E890-48D7-BE10-1C3C4FDBC8AF}" type="pres">
      <dgm:prSet presAssocID="{0601C9FF-D1AA-431E-8AE5-BC7854A28C74}" presName="thickLine" presStyleLbl="alignNode1" presStyleIdx="1" presStyleCnt="4"/>
      <dgm:spPr/>
    </dgm:pt>
    <dgm:pt modelId="{369C68B3-504B-40A2-932B-09F18FED704B}" type="pres">
      <dgm:prSet presAssocID="{0601C9FF-D1AA-431E-8AE5-BC7854A28C74}" presName="horz1" presStyleCnt="0"/>
      <dgm:spPr/>
    </dgm:pt>
    <dgm:pt modelId="{6BCF6AC7-AF8D-43D5-97BE-A3F381C0CA86}" type="pres">
      <dgm:prSet presAssocID="{0601C9FF-D1AA-431E-8AE5-BC7854A28C74}" presName="tx1" presStyleLbl="revTx" presStyleIdx="1" presStyleCnt="4"/>
      <dgm:spPr/>
    </dgm:pt>
    <dgm:pt modelId="{E60D35F0-71FB-4781-9A59-82BD8117486F}" type="pres">
      <dgm:prSet presAssocID="{0601C9FF-D1AA-431E-8AE5-BC7854A28C74}" presName="vert1" presStyleCnt="0"/>
      <dgm:spPr/>
    </dgm:pt>
    <dgm:pt modelId="{4D49E6B0-0DF9-4336-877B-7E2358AE8572}" type="pres">
      <dgm:prSet presAssocID="{219ABC71-5D14-4796-9BEE-89C365BB9A58}" presName="thickLine" presStyleLbl="alignNode1" presStyleIdx="2" presStyleCnt="4"/>
      <dgm:spPr/>
    </dgm:pt>
    <dgm:pt modelId="{7339D4E9-96F2-400A-9EF2-A117885B8272}" type="pres">
      <dgm:prSet presAssocID="{219ABC71-5D14-4796-9BEE-89C365BB9A58}" presName="horz1" presStyleCnt="0"/>
      <dgm:spPr/>
    </dgm:pt>
    <dgm:pt modelId="{E404A366-CDFD-431B-897D-426CF7A5EFA8}" type="pres">
      <dgm:prSet presAssocID="{219ABC71-5D14-4796-9BEE-89C365BB9A58}" presName="tx1" presStyleLbl="revTx" presStyleIdx="2" presStyleCnt="4"/>
      <dgm:spPr/>
    </dgm:pt>
    <dgm:pt modelId="{9F6E4CF5-6838-40AE-BC22-BAFA777ACB9E}" type="pres">
      <dgm:prSet presAssocID="{219ABC71-5D14-4796-9BEE-89C365BB9A58}" presName="vert1" presStyleCnt="0"/>
      <dgm:spPr/>
    </dgm:pt>
    <dgm:pt modelId="{3B264FCC-60CD-4622-B0E1-B7D4F95363F8}" type="pres">
      <dgm:prSet presAssocID="{E781BD90-6D6F-4BA3-8B42-6F03D538876C}" presName="thickLine" presStyleLbl="alignNode1" presStyleIdx="3" presStyleCnt="4"/>
      <dgm:spPr/>
    </dgm:pt>
    <dgm:pt modelId="{199B6E81-2453-4068-9B33-43A2BAC234A5}" type="pres">
      <dgm:prSet presAssocID="{E781BD90-6D6F-4BA3-8B42-6F03D538876C}" presName="horz1" presStyleCnt="0"/>
      <dgm:spPr/>
    </dgm:pt>
    <dgm:pt modelId="{FE939B7B-C602-45C1-8544-807377257D4D}" type="pres">
      <dgm:prSet presAssocID="{E781BD90-6D6F-4BA3-8B42-6F03D538876C}" presName="tx1" presStyleLbl="revTx" presStyleIdx="3" presStyleCnt="4"/>
      <dgm:spPr/>
    </dgm:pt>
    <dgm:pt modelId="{B746E4AF-06C5-4F6F-9FBC-1C387DC651EB}" type="pres">
      <dgm:prSet presAssocID="{E781BD90-6D6F-4BA3-8B42-6F03D538876C}" presName="vert1" presStyleCnt="0"/>
      <dgm:spPr/>
    </dgm:pt>
  </dgm:ptLst>
  <dgm:cxnLst>
    <dgm:cxn modelId="{362BC306-D6F1-46E1-8A67-A408F8952DD9}" type="presOf" srcId="{E781BD90-6D6F-4BA3-8B42-6F03D538876C}" destId="{FE939B7B-C602-45C1-8544-807377257D4D}" srcOrd="0" destOrd="0" presId="urn:microsoft.com/office/officeart/2008/layout/LinedList"/>
    <dgm:cxn modelId="{A0AF0E18-A4D3-4217-9194-BD38271A7CED}" type="presOf" srcId="{A8E3C3F9-3246-4B77-813C-252E32BDB078}" destId="{A510CD08-962B-4E83-8AD4-CE7AC5CC9DA7}" srcOrd="0" destOrd="0" presId="urn:microsoft.com/office/officeart/2008/layout/LinedList"/>
    <dgm:cxn modelId="{18FA1321-C02D-438D-9C08-C95D9F37586C}" type="presOf" srcId="{0926D82F-1252-4573-A6FD-5915AF8B650C}" destId="{AC983E7D-CB85-4109-8369-6B3C489C88E2}" srcOrd="0" destOrd="0" presId="urn:microsoft.com/office/officeart/2008/layout/LinedList"/>
    <dgm:cxn modelId="{88DDE226-08BA-4B5B-8178-FC56762AAD97}" srcId="{A8E3C3F9-3246-4B77-813C-252E32BDB078}" destId="{219ABC71-5D14-4796-9BEE-89C365BB9A58}" srcOrd="2" destOrd="0" parTransId="{E7A60163-B513-4B1E-A1BD-92B82718A553}" sibTransId="{345CCE04-E12C-4CF1-A53D-F3C5A5B005D9}"/>
    <dgm:cxn modelId="{EDA82B36-113B-48DD-A957-D7CA919444D5}" srcId="{A8E3C3F9-3246-4B77-813C-252E32BDB078}" destId="{0601C9FF-D1AA-431E-8AE5-BC7854A28C74}" srcOrd="1" destOrd="0" parTransId="{E13A7300-B9DE-472C-8F49-01AF5465D351}" sibTransId="{9B1DBEC5-94EC-46E1-99F9-85639D74DF40}"/>
    <dgm:cxn modelId="{BD38345C-7541-40BB-9D7C-6C04C635CC73}" type="presOf" srcId="{219ABC71-5D14-4796-9BEE-89C365BB9A58}" destId="{E404A366-CDFD-431B-897D-426CF7A5EFA8}" srcOrd="0" destOrd="0" presId="urn:microsoft.com/office/officeart/2008/layout/LinedList"/>
    <dgm:cxn modelId="{75FB356A-C296-4BA2-A51D-46333EC08906}" srcId="{A8E3C3F9-3246-4B77-813C-252E32BDB078}" destId="{E781BD90-6D6F-4BA3-8B42-6F03D538876C}" srcOrd="3" destOrd="0" parTransId="{20C4E0A8-204D-490F-A874-B11333C9BE15}" sibTransId="{A8998EB6-80C1-408F-940E-E7EA9B55137F}"/>
    <dgm:cxn modelId="{DA962EF0-A410-4BAD-AD17-2E2C89841991}" type="presOf" srcId="{0601C9FF-D1AA-431E-8AE5-BC7854A28C74}" destId="{6BCF6AC7-AF8D-43D5-97BE-A3F381C0CA86}" srcOrd="0" destOrd="0" presId="urn:microsoft.com/office/officeart/2008/layout/LinedList"/>
    <dgm:cxn modelId="{FACAA7F0-1D5A-457B-916F-534C583C7FE5}" srcId="{A8E3C3F9-3246-4B77-813C-252E32BDB078}" destId="{0926D82F-1252-4573-A6FD-5915AF8B650C}" srcOrd="0" destOrd="0" parTransId="{16E4CA04-4819-4A47-B0B6-97EFB8D01ED3}" sibTransId="{B3587699-8410-4EFD-9B84-C576913065E0}"/>
    <dgm:cxn modelId="{C3B20AC0-7B11-4A8F-B654-0659274D6FD9}" type="presParOf" srcId="{A510CD08-962B-4E83-8AD4-CE7AC5CC9DA7}" destId="{E2AE3AF7-1812-45F3-8F49-6B15E93FAB01}" srcOrd="0" destOrd="0" presId="urn:microsoft.com/office/officeart/2008/layout/LinedList"/>
    <dgm:cxn modelId="{DFE7A047-CF55-4FBF-A214-88ECCFF93723}" type="presParOf" srcId="{A510CD08-962B-4E83-8AD4-CE7AC5CC9DA7}" destId="{F77E42AB-4205-4A02-A39E-2019851688FB}" srcOrd="1" destOrd="0" presId="urn:microsoft.com/office/officeart/2008/layout/LinedList"/>
    <dgm:cxn modelId="{820561C0-5383-41DD-9843-B41327687BA4}" type="presParOf" srcId="{F77E42AB-4205-4A02-A39E-2019851688FB}" destId="{AC983E7D-CB85-4109-8369-6B3C489C88E2}" srcOrd="0" destOrd="0" presId="urn:microsoft.com/office/officeart/2008/layout/LinedList"/>
    <dgm:cxn modelId="{C00329C8-1299-4CB7-A63C-D55BCAEE8331}" type="presParOf" srcId="{F77E42AB-4205-4A02-A39E-2019851688FB}" destId="{EEEE3981-F312-446E-BE76-3B0C7AC69024}" srcOrd="1" destOrd="0" presId="urn:microsoft.com/office/officeart/2008/layout/LinedList"/>
    <dgm:cxn modelId="{D96E8968-3B86-4C8E-A2C2-2D46D80BBABA}" type="presParOf" srcId="{A510CD08-962B-4E83-8AD4-CE7AC5CC9DA7}" destId="{51986827-E890-48D7-BE10-1C3C4FDBC8AF}" srcOrd="2" destOrd="0" presId="urn:microsoft.com/office/officeart/2008/layout/LinedList"/>
    <dgm:cxn modelId="{447DD155-DDC9-4D38-B763-E813443EACF7}" type="presParOf" srcId="{A510CD08-962B-4E83-8AD4-CE7AC5CC9DA7}" destId="{369C68B3-504B-40A2-932B-09F18FED704B}" srcOrd="3" destOrd="0" presId="urn:microsoft.com/office/officeart/2008/layout/LinedList"/>
    <dgm:cxn modelId="{FC3B98D4-BB48-4AB8-B1CE-5AF6D1C266DD}" type="presParOf" srcId="{369C68B3-504B-40A2-932B-09F18FED704B}" destId="{6BCF6AC7-AF8D-43D5-97BE-A3F381C0CA86}" srcOrd="0" destOrd="0" presId="urn:microsoft.com/office/officeart/2008/layout/LinedList"/>
    <dgm:cxn modelId="{2798A990-0A40-4609-87AA-3BBE498F8923}" type="presParOf" srcId="{369C68B3-504B-40A2-932B-09F18FED704B}" destId="{E60D35F0-71FB-4781-9A59-82BD8117486F}" srcOrd="1" destOrd="0" presId="urn:microsoft.com/office/officeart/2008/layout/LinedList"/>
    <dgm:cxn modelId="{8B3542DF-C637-432A-B960-A268180627CE}" type="presParOf" srcId="{A510CD08-962B-4E83-8AD4-CE7AC5CC9DA7}" destId="{4D49E6B0-0DF9-4336-877B-7E2358AE8572}" srcOrd="4" destOrd="0" presId="urn:microsoft.com/office/officeart/2008/layout/LinedList"/>
    <dgm:cxn modelId="{E25B2B6E-B900-40C5-B4F6-CECFA22C8EA0}" type="presParOf" srcId="{A510CD08-962B-4E83-8AD4-CE7AC5CC9DA7}" destId="{7339D4E9-96F2-400A-9EF2-A117885B8272}" srcOrd="5" destOrd="0" presId="urn:microsoft.com/office/officeart/2008/layout/LinedList"/>
    <dgm:cxn modelId="{30718B70-83B2-40EB-91E3-229C35CFB8BD}" type="presParOf" srcId="{7339D4E9-96F2-400A-9EF2-A117885B8272}" destId="{E404A366-CDFD-431B-897D-426CF7A5EFA8}" srcOrd="0" destOrd="0" presId="urn:microsoft.com/office/officeart/2008/layout/LinedList"/>
    <dgm:cxn modelId="{8C53ED58-1A1C-4F89-8DF7-FA034D14892E}" type="presParOf" srcId="{7339D4E9-96F2-400A-9EF2-A117885B8272}" destId="{9F6E4CF5-6838-40AE-BC22-BAFA777ACB9E}" srcOrd="1" destOrd="0" presId="urn:microsoft.com/office/officeart/2008/layout/LinedList"/>
    <dgm:cxn modelId="{DE3BEA6A-DDC7-4AEB-9182-AB7B05F63DCD}" type="presParOf" srcId="{A510CD08-962B-4E83-8AD4-CE7AC5CC9DA7}" destId="{3B264FCC-60CD-4622-B0E1-B7D4F95363F8}" srcOrd="6" destOrd="0" presId="urn:microsoft.com/office/officeart/2008/layout/LinedList"/>
    <dgm:cxn modelId="{D9CFFEFF-5ED1-411A-A2EE-606D55CD53B0}" type="presParOf" srcId="{A510CD08-962B-4E83-8AD4-CE7AC5CC9DA7}" destId="{199B6E81-2453-4068-9B33-43A2BAC234A5}" srcOrd="7" destOrd="0" presId="urn:microsoft.com/office/officeart/2008/layout/LinedList"/>
    <dgm:cxn modelId="{6E998E77-4C5F-417F-9DC5-08E2B63A0D29}" type="presParOf" srcId="{199B6E81-2453-4068-9B33-43A2BAC234A5}" destId="{FE939B7B-C602-45C1-8544-807377257D4D}" srcOrd="0" destOrd="0" presId="urn:microsoft.com/office/officeart/2008/layout/LinedList"/>
    <dgm:cxn modelId="{A9FD8AE0-4A65-4878-AA5E-F474697ED17D}" type="presParOf" srcId="{199B6E81-2453-4068-9B33-43A2BAC234A5}" destId="{B746E4AF-06C5-4F6F-9FBC-1C387DC651EB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AE3AF7-1812-45F3-8F49-6B15E93FAB01}">
      <dsp:nvSpPr>
        <dsp:cNvPr id="0" name=""/>
        <dsp:cNvSpPr/>
      </dsp:nvSpPr>
      <dsp:spPr>
        <a:xfrm>
          <a:off x="0" y="0"/>
          <a:ext cx="376260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C983E7D-CB85-4109-8369-6B3C489C88E2}">
      <dsp:nvSpPr>
        <dsp:cNvPr id="0" name=""/>
        <dsp:cNvSpPr/>
      </dsp:nvSpPr>
      <dsp:spPr>
        <a:xfrm>
          <a:off x="0" y="0"/>
          <a:ext cx="3762605" cy="13729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500" kern="1200"/>
            <a:t>두번째로</a:t>
          </a:r>
          <a:r>
            <a:rPr lang="en-US" sz="1500" kern="1200"/>
            <a:t>, </a:t>
          </a:r>
          <a:r>
            <a:rPr lang="ko-KR" sz="1500" kern="1200"/>
            <a:t>파일 용량을 압축할 필요가 있다</a:t>
          </a:r>
          <a:r>
            <a:rPr lang="en-US" sz="1500" kern="1200"/>
            <a:t>.</a:t>
          </a:r>
        </a:p>
      </dsp:txBody>
      <dsp:txXfrm>
        <a:off x="0" y="0"/>
        <a:ext cx="3762605" cy="1372929"/>
      </dsp:txXfrm>
    </dsp:sp>
    <dsp:sp modelId="{51986827-E890-48D7-BE10-1C3C4FDBC8AF}">
      <dsp:nvSpPr>
        <dsp:cNvPr id="0" name=""/>
        <dsp:cNvSpPr/>
      </dsp:nvSpPr>
      <dsp:spPr>
        <a:xfrm>
          <a:off x="0" y="1372929"/>
          <a:ext cx="376260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CF6AC7-AF8D-43D5-97BE-A3F381C0CA86}">
      <dsp:nvSpPr>
        <dsp:cNvPr id="0" name=""/>
        <dsp:cNvSpPr/>
      </dsp:nvSpPr>
      <dsp:spPr>
        <a:xfrm>
          <a:off x="0" y="1372929"/>
          <a:ext cx="3762605" cy="13729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500" kern="1200"/>
            <a:t>이미지 같은 경우</a:t>
          </a:r>
          <a:r>
            <a:rPr lang="en-US" sz="1500" kern="1200"/>
            <a:t>, srcset</a:t>
          </a:r>
          <a:r>
            <a:rPr lang="ko-KR" sz="1500" kern="1200"/>
            <a:t>을 통해 </a:t>
          </a:r>
          <a:r>
            <a:rPr lang="en-US" sz="1500" kern="1200"/>
            <a:t>avif</a:t>
          </a:r>
          <a:r>
            <a:rPr lang="ko-KR" sz="1500" kern="1200"/>
            <a:t>나 </a:t>
          </a:r>
          <a:r>
            <a:rPr lang="en-US" sz="1500" kern="1200"/>
            <a:t>webP </a:t>
          </a:r>
          <a:r>
            <a:rPr lang="ko-KR" sz="1500" kern="1200"/>
            <a:t>같은 포맷으로 손실압축해서 제공한다면</a:t>
          </a:r>
          <a:r>
            <a:rPr lang="en-US" sz="1500" kern="1200"/>
            <a:t>, </a:t>
          </a:r>
          <a:r>
            <a:rPr lang="ko-KR" sz="1500" kern="1200"/>
            <a:t>브라우저 로딩 속도에 엄청난 영향을 준다</a:t>
          </a:r>
          <a:r>
            <a:rPr lang="en-US" sz="1500" kern="1200"/>
            <a:t>.</a:t>
          </a:r>
        </a:p>
      </dsp:txBody>
      <dsp:txXfrm>
        <a:off x="0" y="1372929"/>
        <a:ext cx="3762605" cy="1372929"/>
      </dsp:txXfrm>
    </dsp:sp>
    <dsp:sp modelId="{4D49E6B0-0DF9-4336-877B-7E2358AE8572}">
      <dsp:nvSpPr>
        <dsp:cNvPr id="0" name=""/>
        <dsp:cNvSpPr/>
      </dsp:nvSpPr>
      <dsp:spPr>
        <a:xfrm>
          <a:off x="0" y="2745858"/>
          <a:ext cx="376260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04A366-CDFD-431B-897D-426CF7A5EFA8}">
      <dsp:nvSpPr>
        <dsp:cNvPr id="0" name=""/>
        <dsp:cNvSpPr/>
      </dsp:nvSpPr>
      <dsp:spPr>
        <a:xfrm>
          <a:off x="0" y="2745858"/>
          <a:ext cx="3762605" cy="13729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500" kern="1200"/>
            <a:t>아이콘 같은 것들은</a:t>
          </a:r>
          <a:r>
            <a:rPr lang="en-US" sz="1500" kern="1200"/>
            <a:t>, SVG</a:t>
          </a:r>
          <a:r>
            <a:rPr lang="ko-KR" sz="1500" kern="1200"/>
            <a:t>를 활용한다</a:t>
          </a:r>
          <a:r>
            <a:rPr lang="en-US" sz="1500" kern="1200"/>
            <a:t>, </a:t>
          </a:r>
          <a:r>
            <a:rPr lang="ko-KR" sz="1500" kern="1200"/>
            <a:t>적은 용량과 작은 사이즈를 가지고 있으면서도</a:t>
          </a:r>
          <a:r>
            <a:rPr lang="en-US" sz="1500" kern="1200"/>
            <a:t>, </a:t>
          </a:r>
          <a:r>
            <a:rPr lang="ko-KR" sz="1500" kern="1200"/>
            <a:t>사이즈 변화에 화질 저하가 없다</a:t>
          </a:r>
          <a:r>
            <a:rPr lang="en-US" sz="1500" kern="1200"/>
            <a:t>.</a:t>
          </a:r>
        </a:p>
      </dsp:txBody>
      <dsp:txXfrm>
        <a:off x="0" y="2745858"/>
        <a:ext cx="3762605" cy="1372929"/>
      </dsp:txXfrm>
    </dsp:sp>
    <dsp:sp modelId="{3B264FCC-60CD-4622-B0E1-B7D4F95363F8}">
      <dsp:nvSpPr>
        <dsp:cNvPr id="0" name=""/>
        <dsp:cNvSpPr/>
      </dsp:nvSpPr>
      <dsp:spPr>
        <a:xfrm>
          <a:off x="0" y="4118787"/>
          <a:ext cx="376260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939B7B-C602-45C1-8544-807377257D4D}">
      <dsp:nvSpPr>
        <dsp:cNvPr id="0" name=""/>
        <dsp:cNvSpPr/>
      </dsp:nvSpPr>
      <dsp:spPr>
        <a:xfrm>
          <a:off x="0" y="4118787"/>
          <a:ext cx="3762605" cy="13729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500" kern="1200"/>
            <a:t>모든 요소들이 이렇게 압축된다면</a:t>
          </a:r>
          <a:r>
            <a:rPr lang="en-US" sz="1500" kern="1200"/>
            <a:t>, </a:t>
          </a:r>
          <a:r>
            <a:rPr lang="ko-KR" sz="1500" kern="1200"/>
            <a:t>로딩속도에는 엄청난 변화가 생기고</a:t>
          </a:r>
          <a:r>
            <a:rPr lang="en-US" sz="1500" kern="1200"/>
            <a:t>, </a:t>
          </a:r>
          <a:r>
            <a:rPr lang="ko-KR" sz="1500" kern="1200"/>
            <a:t>이는 곧 사용자 이탈률을 막는다</a:t>
          </a:r>
          <a:r>
            <a:rPr lang="en-US" sz="1500" kern="1200"/>
            <a:t>!</a:t>
          </a:r>
        </a:p>
      </dsp:txBody>
      <dsp:txXfrm>
        <a:off x="0" y="4118787"/>
        <a:ext cx="3762605" cy="137292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2T13:31:03.367"/>
    </inkml:context>
    <inkml:brush xml:id="br0">
      <inkml:brushProperty name="width" value="0.035" units="cm"/>
      <inkml:brushProperty name="height" value="0.035" units="cm"/>
      <inkml:brushProperty name="color" value="#AE198D"/>
      <inkml:brushProperty name="inkEffects" value="galaxy"/>
      <inkml:brushProperty name="anchorX" value="-4746.44043"/>
      <inkml:brushProperty name="anchorY" value="-4371.61328"/>
      <inkml:brushProperty name="scaleFactor" value="0.5"/>
    </inkml:brush>
  </inkml:definitions>
  <inkml:trace contextRef="#ctx0" brushRef="#br0">0 0 24575,'0'0'0,"10"10"0,14 11 0,18 14 0,37 20 0,48 35 0,55 32 0,49 24 0,59 31-2649,37 15 3406,-4-11-1135,20 5 378,18 4 0,-4-3-3102,-17-11 3988,-26-11-1329,-39-15-1215,-54-29 2132,-45-22-1239,-48-26 916,-35-21 1763,-34-13-2482,-23-15 3920,-18-6-4228,-8-8 3428,-6 0-3156,-1-4 1671,7 2-1286,3 6 328,0 2-109,2-1 0,8 5 0,5 4 0,13 9 0,18 11 0,10 7 0,8 1 0,18 10 0,20 13 0,5 1 0,14 6 0,5 1 0,1-4 0,-18-9 0,-26-14 0,-17-15 0,-21-12 0,-16-10 0,-16-6 0,-4-5 0,-4-3 0,-6 4 0,0-1 0,1-1 0,-3 2 0,5-2 0,2 3 0,2-1 0,0 1 0,4-1 0,1 5 0,11 2 0,3 6 0,11 5 0,19 8 0,9 8 0,5-2 0,1-4 0,-11 0 0,-13-9 0,-17-4 0,-12-7 0,-4-6 0,-5-2 0,-2 2 0,-1-3 0,-3 6 0,2-2 0,1-2 0,1 2 0,0-3 0,-3-3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2T09:17:15.747"/>
    </inkml:context>
    <inkml:brush xml:id="br0">
      <inkml:brushProperty name="width" value="0.035" units="cm"/>
      <inkml:brushProperty name="height" value="0.035" units="cm"/>
      <inkml:brushProperty name="color" value="#AE198D"/>
      <inkml:brushProperty name="inkEffects" value="galaxy"/>
      <inkml:brushProperty name="anchorX" value="0"/>
      <inkml:brushProperty name="anchorY" value="0"/>
      <inkml:brushProperty name="scaleFactor" value="0.5"/>
    </inkml:brush>
  </inkml:definitions>
  <inkml:trace contextRef="#ctx0" brushRef="#br0">1 1 24575,'0'0'0,"0"10"0,0 11 0,0 22 0,4 19 0,3 7 0,5 12 0,11 11 0,7 5 0,9 8 0,11 8 0,3 5 0,3-6 0,2 1 0,-3-8 0,0-3 0,-3-16 0,-4-5 0,0-4 0,-1-7 0,-7-8 0,-9-11 0,-2-11 0,-4-8 0,-3-3 0,-5-4 0,-2-2 0,4-6 0,-3-2 0,-3 5 0,0-4 0,0 0 0,10 5 0,5 8 0,2 1 0,3 0 0,2 6 0,6 2 0,1 5 0,-3-3 0,3 4 0,-4-4 0,-4-5 0,7 3 0,-4 0 0,10 5 0,11 4 0,4 4 0,15 11 0,4-1 0,-1 2 0,1-5 0,14 3 0,-4-1 0,15 0 0,-10 0 0,-4-8 0,-5-1 0,-4-8 0,5 5 0,-10-6 0,15 7 0,-9-6 0,-1 0 0,-2-2 0,-10-5 0,-1-5 0,4 4 0,-3-4 0,-6-2 0,1-3 0,1 2 0,-5-3 0,22 4 0,3 1 0,-1-4 0,3-2 0,14 1 0,-10-5 0,-2 4 0,-8-6 0,-9 0 0,-5-5 0,-2 1 0,-3-4 0,1 1 0,4-3 0,2 6 0,7-1 0,-2 1 0,2-2 0,-5-3 0,-7 1 0,-4-2 0,-7-2 0,-10-3 0,0 0 0,-4 2 0,3-1 0,0 0 0,3-1 0,-2-1 0,4 6 0,-5 1 0,2-1 0,-2 2 0,3-1 0,-1 2 0,6-2 0,-1 2 0,6-2 0,3 5 0,0-1 0,1-2 0,3-3 0,-3-3 0,2-2 0,3-1 0,0-2 0,15 3 0,14 1 0,19 3 0,8 4 0,4 7 0,-4-2 0,-8-1 0,-10-4 0,-14 0 0,-11-3 0,-13-2 0,-7-3 0,-12 0 0,-9-3 0,-4 0 0,-5 0 0,-5 0 0,-2-1 0,6 1 0,-1 0 0,0 0 0,2-1 0,-1 1 0,-2 0 0,-2 4 0,2 0 0,3 0 0,7 0 0,-1-2 0,2 3 0,1 0 0,-4-1 0,0 0 0,1-2 0,-3 7 0,1 0 0,1-1 0,-3-1 0,-2-2 0,-4-2 0,2-2 0,-1 3 0,-2 0 0,6 0 0,0 3 0,2-1 0,6-1 0,-1-1 0,4-1 0,-3-2 0,-4 0 0,-4-1 0,0 0 0,-7 3 0,-2 1 0,2 0 0,3-1 0,-1-1 0,-3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2T09:17:18.731"/>
    </inkml:context>
    <inkml:brush xml:id="br0">
      <inkml:brushProperty name="width" value="0.035" units="cm"/>
      <inkml:brushProperty name="height" value="0.035" units="cm"/>
      <inkml:brushProperty name="color" value="#AE198D"/>
      <inkml:brushProperty name="inkEffects" value="galaxy"/>
      <inkml:brushProperty name="anchorX" value="-10089.26563"/>
      <inkml:brushProperty name="anchorY" value="-5430.76807"/>
      <inkml:brushProperty name="scaleFactor" value="0.5"/>
    </inkml:brush>
  </inkml:definitions>
  <inkml:trace contextRef="#ctx0" brushRef="#br0">1 1 24575,'0'0'0,"3"0"0,5 0 0,4 0 0,4 0 0,5 0 0,2 0 0,1 0 0,0 0 0,6 0 0,4 0 0,7 4 0,-2 0 0,4 8 0,-3-1 0,-1 0 0,-8 1 0,-1-3 0,-4-1 0,-2-3 0,-6 1 0,-2 0 0,4 2 0,0-1 0,0-1 0,1 6 0,4-1 0,-5 2 0,0-1 0,-1 1 0,0-3 0,4 2 0,0-3 0,-4 5 0,3-1 0,4 2 0,3 1 0,1 1 0,2-3 0,-2 5 0,-2-4 0,-3 2 0,2-5 0,-2 1 0,0-2 0,-3 0 0,4-2 0,-2 5 0,0-1 0,-1 2 0,3-4 0,-1 2 0,-1-3 0,-1 10 0,2-3 0,0 2 0,-1 0 0,-1 0 0,3 5 0,-1-1 0,-1-3 0,-5-1 0,-1-5 0,3 0 0,0 4 0,0 1 0,0 1 0,4-3 0,-1 8 0,1-1 0,-2 1 0,-5 0 0,3-6 0,3 7 0,-3-1 0,-1-5 0,4 0 0,-1 3 0,-1-5 0,1 4 0,2 0 0,0-4 0,-5 3 0,-1-3 0,-5-1 0,8 0 0,0 0 0,0 5 0,1-4 0,3 1 0,-4 0 0,-1-5 0,-2 1 0,0-4 0,4 5 0,0 1 0,0-3 0,-5 2 0,0 0 0,2-3 0,-2 5 0,-1-3 0,0-3 0,-3 0 0,1-3 0,-5 2 0,-2 1 0,-3 6 0,6-1 0,-2 0 0,3 1 0,-2 9 0,2 0 0,-2 0 0,1-5 0,-1-2 0,-3-5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2T09:17:21.243"/>
    </inkml:context>
    <inkml:brush xml:id="br0">
      <inkml:brushProperty name="width" value="0.035" units="cm"/>
      <inkml:brushProperty name="height" value="0.035" units="cm"/>
      <inkml:brushProperty name="color" value="#AE198D"/>
      <inkml:brushProperty name="inkEffects" value="galaxy"/>
      <inkml:brushProperty name="anchorX" value="-13618.4248"/>
      <inkml:brushProperty name="anchorY" value="-8111.15234"/>
      <inkml:brushProperty name="scaleFactor" value="0.5"/>
    </inkml:brush>
  </inkml:definitions>
  <inkml:trace contextRef="#ctx0" brushRef="#br0">0 0 24575,'0'0'0,"3"0"0,6 4 0,18 4 0,20 12 0,11 3 0,14 2 0,14 13 0,12-1 0,17 6 0,7 1 0,-5-4 0,-3-1 0,-9-5 0,-5 0 0,-11 0 0,-5-3 0,-9-7 0,-10-3 0,-13-2 0,-4-5 0,-8 3 0,-7-3 0,-2-3 0,-4 0 0,-3-2 0,-2-3 0,3 2 0,2-1 0,1 1 0,6 8 0,2-2 0,7 2 0,-3-2 0,9 0 0,6 1 0,5 5 0,1-3 0,5 1 0,8-3 0,-9-1 0,-5-3 0,4 1 0,3 4 0,0-1 0,6 2 0,7 0 0,-5 0 0,0-2 0,4 4 0,-7-4 0,3 1 0,-2 1 0,4 0 0,-7-2 0,-7-5 0,-8 5 0,6-3 0,-1 2 0,8-3 0,-3-2 0,3-4 0,2 3 0,-5-3 0,-10 0 0,-6-2 0,-6-1 0,1-1 0,-6 3 0,-5 0 0,3 0 0,-3-1 0,1-1 0,0 0 0,-2-2 0,-3 1 0,-3-1 0,1-1 0,-1 1 0,-2 0 0,-2 0 0,4 0 0,2 0 0,0 0 0,6 0 0,3 0 0,6 0 0,1 0 0,9 0 0,2 0 0,-4 0 0,-3 0 0,-3 0 0,-8-4 0,-4 0 0,-6 0 0,4 1 0,-3 0 0,0 2 0,5 0 0,-2 1 0,6 0 0,-2-8 0,1 0 0,1 0 0,-3 1 0,-4 3 0,-3 1 0,0 1 0,-1-3 0,-2 1 0,-2 0 0,4 2 0,-2 0 0,0-4 0,-2 2 0,4 0 0,-1-3 0,-1 0 0,6 2 0,0 1 0,-5-6 0,-2 0 0,-3-3 0,4 3 0,-6-3 0,1 3 0,-1 2 0,0 3 0,-4-2 0,4 1 0,1-6 0,1 1 0,-3 1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2T09:17:23.615"/>
    </inkml:context>
    <inkml:brush xml:id="br0">
      <inkml:brushProperty name="width" value="0.035" units="cm"/>
      <inkml:brushProperty name="height" value="0.035" units="cm"/>
      <inkml:brushProperty name="color" value="#AE198D"/>
      <inkml:brushProperty name="inkEffects" value="galaxy"/>
      <inkml:brushProperty name="anchorX" value="-20686.13086"/>
      <inkml:brushProperty name="anchorY" value="-10022.26563"/>
      <inkml:brushProperty name="scaleFactor" value="0.5"/>
    </inkml:brush>
  </inkml:definitions>
  <inkml:trace contextRef="#ctx0" brushRef="#br0">1 2913 24575,'0'0'0,"6"-3"0,8-6 0,1-14 0,12-16 0,5-15 0,8-7 0,3-11 0,6-10 0,-1-3 0,-4 3 0,1-3 0,-6 5 0,7-10 0,-4 5 0,3-4 0,-2 2 0,-3 18 0,-2 2 0,-5 10 0,0-1 0,0 8 0,-3-3 0,-2 7 0,-3 2 0,-6 7 0,2 6 0,-1-4 0,0 4 0,-4 3 0,0 2 0,4-1 0,-4 1 0,1 2 0,1-6 0,-1 4 0,6-2 0,0 1 0,0-5 0,-1 4 0,-4 2 0,7 3 0,0-6 0,0 1 0,2 0 0,0-5 0,-1 1 0,-2 6 0,6-5 0,-5 2 0,3 2 0,2 1 0,-1 0 0,-2 0 0,-2 6 0,6-3 0,-1-3 0,-2 1 0,2 4 0,-2 1 0,-2 2 0,-1 4 0,1-4 0,-1 3 0,-1 0 0,-1 3 0,2 3 0,0-1 0,-1 3 0,-1-2 0,6-7 0,0-2 0,-1 2 0,2-1 0,-2 3 0,-1 4 0,-7 0 0,-2 3 0,3 1 0,-4-5 0,0 1 0,0 1 0,1-2 0,4 3 0,0 1 0,1 2 0,0-2 0,2 2 0,1-3 0,-2 1 0,-1 1 0,-4-7 0,1 3 0,1-4 0,-1 3 0,1 2 0,3-1 0,0 2 0,-1 2 0,0-2 0,3 2 0,-1 1 0,0 1 0,-2 2 0,3 1 0,-5-7 0,-1 0 0,-1 0 0,-1 2 0,5 1 0,-1 2 0,1 2 0,-1 0 0,4 1 0,-1 1 0,-4-1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2T12:45:47.579"/>
    </inkml:context>
    <inkml:brush xml:id="br0">
      <inkml:brushProperty name="width" value="0.035" units="cm"/>
      <inkml:brushProperty name="height" value="0.035" units="cm"/>
      <inkml:brushProperty name="color" value="#AE198D"/>
      <inkml:brushProperty name="inkEffects" value="galaxy"/>
      <inkml:brushProperty name="anchorX" value="-27987.65625"/>
      <inkml:brushProperty name="anchorY" value="-11568.21387"/>
      <inkml:brushProperty name="scaleFactor" value="0.5"/>
    </inkml:brush>
  </inkml:definitions>
  <inkml:trace contextRef="#ctx0" brushRef="#br0">1 57 24575,'0'0'0,"3"0"0,5 0 0,7 0 0,7 0 0,9 0 0,13-4 0,10 1 0,8-5 0,0 1 0,-1 2 0,-4 0 0,-10 2 0,-2 1 0,-7 1 0,2 1 0,-2-3 0,-4-1 0,-1 0 0,-3 1 0,0 1 0,0 1 0,-1 0 0,-3 1 0,-2 0 0,1 0 0,-1 0 0,-1 0 0,5 0 0,0 0 0,10 4 0,-1 0 0,-3 0 0,3 7 0,-2-1 0,-5-2 0,-3-1 0,0 2 0,-2-2 0,-2-2 0,-2-2 0,3-1 0,-1 3 0,-1-1 0,0 0 0,1-1 0,1-1 0,-2-1 0,0-1 0,2 0 0,0 0 0,-1 0 0,-5 4 0,-2-1 0,4 1 0,0-1 0,-4-1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2T12:45:49.182"/>
    </inkml:context>
    <inkml:brush xml:id="br0">
      <inkml:brushProperty name="width" value="0.035" units="cm"/>
      <inkml:brushProperty name="height" value="0.035" units="cm"/>
      <inkml:brushProperty name="color" value="#AE198D"/>
      <inkml:brushProperty name="inkEffects" value="galaxy"/>
      <inkml:brushProperty name="anchorX" value="-30672.1543"/>
      <inkml:brushProperty name="anchorY" value="-12637.18164"/>
      <inkml:brushProperty name="scaleFactor" value="0.5"/>
    </inkml:brush>
  </inkml:definitions>
  <inkml:trace contextRef="#ctx0" brushRef="#br0">1 296 24575,'0'0'0,"0"-3"0,7-1 0,12-11 0,14-3 0,14-3 0,12 2 0,4 1 0,2-3 0,-5 0 0,-5 4 0,-10 3 0,-5 2 0,-1 3 0,-4-1 0,3 2 0,-4-5 0,0 2 0,0-2 0,-4 2 0,-2 2 0,-4 4 0,2 1 0,-6-1 0,3 0 0,-2 1 0,11 2 0,6 0 0,4 1 0,-2 0 0,-1 1 0,-5 0 0,-4 1 0,-5-1 0,1 0 0,-3 0 0,0 0 0,-3 0 0,4 0 0,-1 0 0,-1 0 0,-1 0 0,3 0 0,0 0 0,-5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2T12:46:02.150"/>
    </inkml:context>
    <inkml:brush xml:id="br0">
      <inkml:brushProperty name="width" value="0.035" units="cm"/>
      <inkml:brushProperty name="height" value="0.035" units="cm"/>
      <inkml:brushProperty name="color" value="#AE198D"/>
      <inkml:brushProperty name="inkEffects" value="galaxy"/>
      <inkml:brushProperty name="anchorX" value="-35828.41406"/>
      <inkml:brushProperty name="anchorY" value="-14295.03027"/>
      <inkml:brushProperty name="scaleFactor" value="0.5"/>
    </inkml:brush>
  </inkml:definitions>
  <inkml:trace contextRef="#ctx0" brushRef="#br0">1 58 24575,'0'0'0,"3"0"0,5 0 0,11-3 0,6-1 0,14 0 0,4-6 0,10 0 0,10 1 0,7 2 0,7 2 0,6 2 0,5 1 0,6 2 0,3 0 0,0 0 0,-1 1 0,-4-1 0,-1 0 0,-5 1 0,-11-1 0,-15 0 0,-10 0 0,-12 0 0,-8 0 0,-6 0 0,-1 0 0,-2 0 0,-1 0 0,7 0 0,-1 3 0,0 1 0,-1 0 0,1 0 0,3-2 0,-2-1 0,2 0 0,-1 0 0,-2-1 0,-3-1 0,2 1 0,2 0 0,7 0 0,-1 0 0,-2 0 0,-3 0 0,0 0 0,-2 0 0,-2 0 0,-2 0 0,2 0 0,-1 0 0,-1 0 0,0 0 0,2 0 0,-1 0 0,-1 0 0,0 0 0,2 0 0,0 0 0,-2 0 0,0 0 0,2 0 0,0 0 0,-5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2T12:46:04.507"/>
    </inkml:context>
    <inkml:brush xml:id="br0">
      <inkml:brushProperty name="width" value="0.035" units="cm"/>
      <inkml:brushProperty name="height" value="0.035" units="cm"/>
      <inkml:brushProperty name="color" value="#AE198D"/>
      <inkml:brushProperty name="inkEffects" value="galaxy"/>
      <inkml:brushProperty name="anchorX" value="-39320.52344"/>
      <inkml:brushProperty name="anchorY" value="-15274.50684"/>
      <inkml:brushProperty name="scaleFactor" value="0.5"/>
    </inkml:brush>
  </inkml:definitions>
  <inkml:trace contextRef="#ctx0" brushRef="#br0">0 335 24575,'0'0'0,"3"0"0,9 0 0,10-7 0,19-5 0,16-2 0,18-4 0,11-4 0,7-1 0,-5-1 0,2 5 0,-8 2 0,0 4 0,-3-4 0,5 1 0,3-2 0,-9 3 0,2 0 0,1-3 0,-8 2 0,1 0 0,-11 3 0,-5 3 0,-10 4 0,-10 2 0,-5 3 0,-5 1 0,-4 0 0,-3 1 0,2-1 0,-2 1 0,1-1 0,-2 0 0,4 1 0,-1-1 0,-1 0 0,0 0 0,2 0 0,0 0 0,-2 0 0,0 0 0,2 3 0,0 5 0,-1 3 0,-2 4 0,-4-2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2T12:46:06.118"/>
    </inkml:context>
    <inkml:brush xml:id="br0">
      <inkml:brushProperty name="width" value="0.035" units="cm"/>
      <inkml:brushProperty name="height" value="0.035" units="cm"/>
      <inkml:brushProperty name="color" value="#AE198D"/>
      <inkml:brushProperty name="inkEffects" value="galaxy"/>
      <inkml:brushProperty name="anchorX" value="-42394.76172"/>
      <inkml:brushProperty name="anchorY" value="-16009.18164"/>
      <inkml:brushProperty name="scaleFactor" value="0.5"/>
    </inkml:brush>
  </inkml:definitions>
  <inkml:trace contextRef="#ctx0" brushRef="#br0">0 34 24575,'0'0'0,"0"-6"0,4-3 0,11 2 0,44 0 0,19 3 0,35 5 0,26 5 0,20 0 0,12 5 0,5-2 0,-7 6 0,-12-2 0,-25-2 0,-20-3 0,-21-2 0,-20-3 0,-14-2 0,-8-1 0,-11 0 0,-7-1 0,-6 1 0,0-1 0,-2 1 0,9 0 0,3 0 0,6 0 0,-2-1 0,8 2 0,-5-1 0,0 0 0,-3 0 0,3-4 0,-1 0 0,-4 0 0,-5 1 0,3-2 0,0-1 0,-3 2 0,0 0 0,-2 2 0,-4 1 0,-2-3 0,1 0 0,-2 0 0,0 1 0,-6 1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2T12:46:07.175"/>
    </inkml:context>
    <inkml:brush xml:id="br0">
      <inkml:brushProperty name="width" value="0.035" units="cm"/>
      <inkml:brushProperty name="height" value="0.035" units="cm"/>
      <inkml:brushProperty name="color" value="#AE198D"/>
      <inkml:brushProperty name="inkEffects" value="galaxy"/>
      <inkml:brushProperty name="anchorX" value="-46075.71484"/>
      <inkml:brushProperty name="anchorY" value="-17026.49609"/>
      <inkml:brushProperty name="scaleFactor" value="0.5"/>
    </inkml:brush>
  </inkml:definitions>
  <inkml:trace contextRef="#ctx0" brushRef="#br0">0 1 24575,'0'0'0,"4"15"0,0 18 0,7 19 0,11 20 0,6 12 0,10 8 0,-5-3 0,2-2 0,-4-1 0,0-11 0,-3-6 0,-3-10 0,-5-12 0,-7-7 0,-5-7 0,-4-7 0,-2-7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2T13:31:04.200"/>
    </inkml:context>
    <inkml:brush xml:id="br0">
      <inkml:brushProperty name="width" value="0.035" units="cm"/>
      <inkml:brushProperty name="height" value="0.035" units="cm"/>
      <inkml:brushProperty name="color" value="#AE198D"/>
      <inkml:brushProperty name="inkEffects" value="galaxy"/>
      <inkml:brushProperty name="anchorX" value="-12676.57813"/>
      <inkml:brushProperty name="anchorY" value="-9418.82031"/>
      <inkml:brushProperty name="scaleFactor" value="0.5"/>
    </inkml:brush>
  </inkml:definitions>
  <inkml:trace contextRef="#ctx0" brushRef="#br0">289 0 24575,'0'0'0,"3"0"0,6 0 0,2 15 0,8 4 0,5 12 0,10 16 0,1 1 0,9 12 0,-2 2 0,-4-6 0,-9-8 0,-4-9 0,-1-4 0,-10-10 0,-8-8 0,-8-16 0,1 0 0,1 0 0,0 0 0,-1 0 0,1 0 0,-1-1 0,0 1 0,1 0 0,-1-1 0,1 1 0,-1 0 0,0-1 0,0 1 0,1-1 0,-1 1 0,0-1 0,0 1 0,-1 0 0,-31 11 0,-13 1 0,-12 6 0,-10 0 0,3 6 0,0-4 0,10 4 0,2 2 0,10-4 0,11-1 0,6 2 0,6-1 0,-1 0 0,4-2 0,1-4 0,4-4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2T12:46:08.084"/>
    </inkml:context>
    <inkml:brush xml:id="br0">
      <inkml:brushProperty name="width" value="0.035" units="cm"/>
      <inkml:brushProperty name="height" value="0.035" units="cm"/>
      <inkml:brushProperty name="color" value="#AE198D"/>
      <inkml:brushProperty name="inkEffects" value="galaxy"/>
      <inkml:brushProperty name="anchorX" value="-47428.08984"/>
      <inkml:brushProperty name="anchorY" value="-19020.78906"/>
      <inkml:brushProperty name="scaleFactor" value="0.5"/>
    </inkml:brush>
  </inkml:definitions>
  <inkml:trace contextRef="#ctx0" brushRef="#br0">1 73 24575,'0'0'0,"6"0"0,10 0 0,11 0 0,5 0 0,12 4 0,10 0 0,2-1 0,1 0 0,-8 0 0,-7-2 0,3-4 0,-6 0 0,-1-5 0,-5-2 0,-5 0 0,-4 1 0,1-4 0,-1 1 0,-2 2 0,-2 3 0,-3 2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2T12:46:09.712"/>
    </inkml:context>
    <inkml:brush xml:id="br0">
      <inkml:brushProperty name="width" value="0.035" units="cm"/>
      <inkml:brushProperty name="height" value="0.035" units="cm"/>
      <inkml:brushProperty name="color" value="#AE198D"/>
      <inkml:brushProperty name="inkEffects" value="galaxy"/>
      <inkml:brushProperty name="anchorX" value="-49141.71484"/>
      <inkml:brushProperty name="anchorY" value="-19964.62305"/>
      <inkml:brushProperty name="scaleFactor" value="0.5"/>
    </inkml:brush>
  </inkml:definitions>
  <inkml:trace contextRef="#ctx0" brushRef="#br0">0 1273 24575,'0'0'0,"3"0"0,27-11 0,8-4 0,21-18 0,7-10 0,13-15 0,3-9 0,2 1 0,-12 8 0,1-4 0,-9-1 0,-5 0 0,1 5 0,-9 1 0,-4 6 0,-6 9 0,-6 3 0,-9 7 0,-5 8 0,-8 5 0,0 6 0,-5 1 0,5-3 0,1-5 0,2 1 0,-2 1 0,-3-5 0,-3 1 0,-11 0 0,-6 5 0,-5 0 0,-3 5 0,-6 3 0,-1 4 0,0 2 0,1-5 0,-3 0 0,2 1 0,1 2 0,4-3 0,2 2 0,5-2 0,-4 0 0,4-1 0,-2 1 0,-1-6 0,3-2 0,0-2 0,2-1 0,3-4 0,2 4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2T12:46:11.579"/>
    </inkml:context>
    <inkml:brush xml:id="br0">
      <inkml:brushProperty name="width" value="0.035" units="cm"/>
      <inkml:brushProperty name="height" value="0.035" units="cm"/>
      <inkml:brushProperty name="color" value="#AE198D"/>
      <inkml:brushProperty name="inkEffects" value="galaxy"/>
      <inkml:brushProperty name="anchorX" value="-50896.16016"/>
      <inkml:brushProperty name="anchorY" value="-19708.01953"/>
      <inkml:brushProperty name="scaleFactor" value="0.5"/>
    </inkml:brush>
  </inkml:definitions>
  <inkml:trace contextRef="#ctx0" brushRef="#br0">0 207 24575,'0'0'0,"0"-6"0,0-6 0,11-3 0,8 1 0,18-1 0,24-5 0,16 4 0,15-1 0,9 3 0,-11 1 0,-4 3 0,-6 3 0,-4 2 0,-10 3 0,-12 1 0,-5 0 0,-6 2 0,-3-1 0,-6 1 0,-1-1 0,2 1 0,2-1 0,4 0 0,0-4 0,1 0 0,-2 0 0,4 1 0,2 1 0,3 0 0,-1 1 0,1 1 0,-5 0 0,-7 0 0,2 0 0,-6 0 0,-4 1 0,1-1 0,-4 0 0,-2 0 0,-3 0 0,3 0 0,7 0 0,9 0 0,8 0 0,4 0 0,11 0 0,-1 0 0,-5 0 0,-8 0 0,-6 0 0,-8 0 0,-6 0 0,-5 4 0,0 0 0,-2-1 0,3 1 0,3-2 0,2 0 0,11-2 0,2 1 0,4-1 0,-4 0 0,14-1 0,-3 1 0,0-4 0,-1 0 0,-7 0 0,-8 1 0,-10-7 0,-7 1 0,-7 1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2T12:46:13.057"/>
    </inkml:context>
    <inkml:brush xml:id="br0">
      <inkml:brushProperty name="width" value="0.035" units="cm"/>
      <inkml:brushProperty name="height" value="0.035" units="cm"/>
      <inkml:brushProperty name="color" value="#AE198D"/>
      <inkml:brushProperty name="inkEffects" value="galaxy"/>
      <inkml:brushProperty name="anchorX" value="-54941.01172"/>
      <inkml:brushProperty name="anchorY" value="-20516.95313"/>
      <inkml:brushProperty name="scaleFactor" value="0.5"/>
    </inkml:brush>
  </inkml:definitions>
  <inkml:trace contextRef="#ctx0" brushRef="#br0">1 185 24575,'0'0'0,"9"0"0,15 0 0,28 0 0,32-3 0,22-1 0,20-3 0,-9 0 0,6-6 0,-6 1 0,-13-3 0,-14 3 0,-17 3 0,-13 3 0,-19-1 0,-11 1 0,-8 2 0,3 1 0,-3 1 0,4 1 0,6 1 0,4 0 0,5 0 0,-3 0 0,5 1 0,-2-1 0,-3 0 0,2-4 0,-5 1 0,-4-1 0,3 1 0,9 1 0,0-7 0,8 1 0,0 0 0,6-2 0,-7 2 0,-3 1 0,-8 3 0,-7 1 0,-5 2 0,-1 0 0,-2 1 0,-3 1 0,0-1 0,2 0 0,-1 1 0,0-1 0,-1 0 0,3 0 0,0 0 0,-2 0 0,0 0 0,2 0 0,0 0 0,-5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2T12:46:46.756"/>
    </inkml:context>
    <inkml:brush xml:id="br0">
      <inkml:brushProperty name="width" value="0.035" units="cm"/>
      <inkml:brushProperty name="height" value="0.035" units="cm"/>
      <inkml:brushProperty name="color" value="#AE198D"/>
      <inkml:brushProperty name="inkEffects" value="galaxy"/>
      <inkml:brushProperty name="anchorX" value="-58396.36328"/>
      <inkml:brushProperty name="anchorY" value="-21349.48438"/>
      <inkml:brushProperty name="scaleFactor" value="0.5"/>
    </inkml:brush>
  </inkml:definitions>
  <inkml:trace contextRef="#ctx0" brushRef="#br0">0 1 24575,'0'0'0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2T12:46:48.871"/>
    </inkml:context>
    <inkml:brush xml:id="br0">
      <inkml:brushProperty name="width" value="0.035" units="cm"/>
      <inkml:brushProperty name="height" value="0.035" units="cm"/>
      <inkml:brushProperty name="color" value="#AE198D"/>
      <inkml:brushProperty name="inkEffects" value="galaxy"/>
      <inkml:brushProperty name="anchorX" value="-47529.89063"/>
      <inkml:brushProperty name="anchorY" value="-17892.38672"/>
      <inkml:brushProperty name="scaleFactor" value="0.5"/>
    </inkml:brush>
  </inkml:definitions>
  <inkml:trace contextRef="#ctx0" brushRef="#br0">0 239 24575,'1123'-238'0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2T12:46:50.843"/>
    </inkml:context>
    <inkml:brush xml:id="br0">
      <inkml:brushProperty name="width" value="0.035" units="cm"/>
      <inkml:brushProperty name="height" value="0.035" units="cm"/>
      <inkml:brushProperty name="color" value="#AE198D"/>
      <inkml:brushProperty name="inkEffects" value="galaxy"/>
      <inkml:brushProperty name="anchorX" value="-61058.73828"/>
      <inkml:brushProperty name="anchorY" value="-23201.0918"/>
      <inkml:brushProperty name="scaleFactor" value="0.5"/>
    </inkml:brush>
  </inkml:definitions>
  <inkml:trace contextRef="#ctx0" brushRef="#br0">1 0 24575,'0'0'0,"3"0"0,1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2T13:04:19.226"/>
    </inkml:context>
    <inkml:brush xml:id="br0">
      <inkml:brushProperty name="width" value="0.035" units="cm"/>
      <inkml:brushProperty name="height" value="0.035" units="cm"/>
      <inkml:brushProperty name="color" value="#AE198D"/>
      <inkml:brushProperty name="inkEffects" value="galaxy"/>
      <inkml:brushProperty name="anchorX" value="-76786.65625"/>
      <inkml:brushProperty name="anchorY" value="-12582.83301"/>
      <inkml:brushProperty name="scaleFactor" value="0.5"/>
    </inkml:brush>
  </inkml:definitions>
  <inkml:trace contextRef="#ctx0" brushRef="#br0">0 1306 24575,'0'0'0,"3"0"0,9 0 0,18 0 0,10-3 0,24-1 0,7-7 0,16-4 0,7-2 0,-4-2 0,1-4 0,-11 3 0,-9 0 0,-2 2 0,-3-1 0,-6 5 0,1-3 0,2-2 0,-5 4 0,2 0 0,10 0 0,4-5 0,16 0 0,7-1 0,2 0 0,-13 4 0,-6-3 0,-2 1 0,-6 0 0,-5 3 0,-8 0 0,0-2 0,-10 2 0,-1-1 0,4 1 0,-7-1 0,-2-3 0,1 2 0,5-4 0,0 1 0,-6 3 0,-2-3 0,0 1 0,0 0 0,-1 4 0,2 0 0,-3-3 0,-6 4 0,-4-2 0,0 1 0,3-1 0,3-4 0,1 0 0,-2 3 0,-8 0 0,4 5 0,-2 0 0,-3-4 0,2 3 0,-2 2 0,2 0 0,3-1 0,-2 3 0,2-2 0,1-5 0,2-1 0,6 2 0,-3 0 0,8-1 0,-4 4 0,-4 4 0,-5-5 0,3 3 0,8-2 0,1 2 0,4 0 0,0 2 0,1-2 0,-1 3 0,1-6 0,9-2 0,-5 2 0,-3 3 0,0-1 0,-7 3 0,-7 3 0,-1 2 0,-6 2 0,-3 1 0,-3-3 0,1 1 0,0-1 0,-2 2 0,-3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2T13:04:21.566"/>
    </inkml:context>
    <inkml:brush xml:id="br0">
      <inkml:brushProperty name="width" value="0.035" units="cm"/>
      <inkml:brushProperty name="height" value="0.035" units="cm"/>
      <inkml:brushProperty name="color" value="#AE198D"/>
      <inkml:brushProperty name="inkEffects" value="galaxy"/>
      <inkml:brushProperty name="anchorX" value="-82196.85938"/>
      <inkml:brushProperty name="anchorY" value="-12293.12793"/>
      <inkml:brushProperty name="scaleFactor" value="0.5"/>
    </inkml:brush>
  </inkml:definitions>
  <inkml:trace contextRef="#ctx0" brushRef="#br0">1 2350 24575,'0'0'0,"6"-6"0,10-7 0,25-2 0,25-13 0,16-2 0,29-12 0,35-9 0,25-5 0,11-4 0,16-3 0,-2 3 0,-1-2-707,-17 9 909,-7 1-303,-13 1 101,-18 4 0,-9-1 0,-13-4 0,-17-2 0,-19 9 0,-6 0 0,-12 3 0,-6 2 707,-8 6-909,2-3 303,-3 4-101,-4 3 0,-2 8 0,1-1 0,-2 2 0,3-2 0,-2-4 0,3 5 0,-9 0 0,-5 3 0,-2 4 0,0 0 0,0-3 0,-1 0 0,5-2 0,-3 1 0,-1-5 0,-1 1 0,-1 0 0,-3 1 0,-3-2 0,6-4 0,-1 2 0,0-4 0,1 3 0,5-10 0,3 2 0,5-9 0,5 0 0,8-8 0,-5 5 0,-6 5 0,-7 4 0,-2 6 0,-10 4 0,-3 8 0,-3 3 0,-5-2 0,-1 4 0,-3 0 0,-3 0 0,-2-1 0,-2-4 0,-1-1 0,-1-1 0,-1 1 0,1-4 0,-1 2 0,1 0 0,0 4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2T13:04:23.351"/>
    </inkml:context>
    <inkml:brush xml:id="br0">
      <inkml:brushProperty name="width" value="0.035" units="cm"/>
      <inkml:brushProperty name="height" value="0.035" units="cm"/>
      <inkml:brushProperty name="color" value="#AE198D"/>
      <inkml:brushProperty name="inkEffects" value="galaxy"/>
      <inkml:brushProperty name="anchorX" value="-87335.67969"/>
      <inkml:brushProperty name="anchorY" value="-10959.59766"/>
      <inkml:brushProperty name="scaleFactor" value="0.5"/>
    </inkml:brush>
  </inkml:definitions>
  <inkml:trace contextRef="#ctx0" brushRef="#br0">1 1799 24575,'0'0'0,"6"-7"0,10-5 0,10-7 0,7-6 0,18-8 0,25-12 0,13-6 0,23-5 0,7-2 0,19-7 0,15-8 0,-10 7 0,-1-4 0,-17 3 0,-15 10 0,-9-1 0,-19 10 0,-11 5 0,-17 3 0,-9 7 0,-6 5 0,-8 4 0,-2-5 0,0 3 0,2 0 0,5-5 0,-2 2 0,1-7 0,1 3 0,-4 6 0,-4 4 0,-2 2 0,7-4 0,-1-1 0,5 2 0,-2-3 0,4 1 0,1 2 0,-4 1 0,-1 5 0,-4-1 0,-3 3 0,-4 1 0,1 4 0,-2-1 0,-1 3 0,-1-2 0,3 3 0,-1-5 0,-1-2 0,0 1 0,6-1 0,-1 0 0,-1 2 0,3-4 0,1 3 0,-1-1 0,5 0 0,1-1 0,2 2 0,1-3 0,4-1 0,-4-1 0,-8 3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2T13:31:57.848"/>
    </inkml:context>
    <inkml:brush xml:id="br0">
      <inkml:brushProperty name="width" value="0.035" units="cm"/>
      <inkml:brushProperty name="height" value="0.035" units="cm"/>
      <inkml:brushProperty name="color" value="#AE198D"/>
      <inkml:brushProperty name="inkEffects" value="galaxy"/>
      <inkml:brushProperty name="anchorX" value="0"/>
      <inkml:brushProperty name="anchorY" value="0"/>
      <inkml:brushProperty name="scaleFactor" value="0.5"/>
    </inkml:brush>
  </inkml:definitions>
  <inkml:trace contextRef="#ctx0" brushRef="#br0">1825 2450 24575,'0'0'0,"-6"0"0,-7 0 0,-2 0 0,-10 0 0,-8 0 0,-9-7 0,-14-5 0,-8-3 0,2 1 0,6-1 0,-1 3 0,9-4 0,1 2 0,7 4 0,6 2 0,3-1 0,4 3 0,2 1 0,-3-2 0,-4-2 0,-5 0 0,2-5 0,2 1 0,4-1 0,0 2 0,6-1 0,3 3 0,2-1 0,1 3 0,4-6 0,-4 2 0,-1-6 0,0 3 0,-1-1 0,-3-4 0,-1 3 0,0 0 0,1 0 0,5 0 0,-3 3 0,5-4 0,-4 0 0,-1-1 0,-3 0 0,3-4 0,1 4 0,0-4 0,1 1 0,-7-3 0,-1 1 0,1 0 0,4 1 0,-2 6 0,2 4 0,4-2 0,1 3 0,1-1 0,-5-1 0,0-1 0,3-5 0,0 3 0,5-1 0,-1 4 0,3 0 0,-4 0 0,-1-4 0,1-2 0,-1-1 0,4 1 0,-1-4 0,2-4 0,-4 2 0,-2-4 0,2 2 0,3 2 0,0 3 0,2-6 0,3 1 0,1 1 0,3-5 0,1 2 0,1 2 0,0-5 0,1 2 0,-1 3 0,1-6 0,-1 4 0,0 1 0,0 0 0,0 2 0,0-2 0,8-4 0,3-3 0,4-2 0,3 0 0,4 3 0,-3 1 0,1 3 0,-1 5 0,-1 2 0,4-1 0,4 2 0,7-3 0,-1-3 0,3 2 0,4 1 0,1 2 0,4-2 0,0 2 0,7 1 0,9 1 0,6-6 0,9 5 0,6 0 0,6 2 0,3-2 0,-2 1 0,2 0 0,-8 4 0,-3 5 0,1 1 0,1 4 0,14-5 0,11 2 0,13 2 0,11 2 0,8 3 0,3-2 0,-1 1 0,-10 1 0,-17 1 0,-14 1 0,-11 1 0,-16 1 0,-6 0 0,-2 0 0,-7 0 0,2 1 0,1 2 0,8 1 0,3 4 0,6 2 0,6 4 0,4 5 0,3 2 0,-6 5 0,1 3 0,0 4 0,-1-2 0,0 5 0,2-2 0,-2 4 0,-2-4 0,-6-2 0,1 3 0,2 0 0,4 9 0,2 0 0,11 4 0,-5 7 0,-4-2 0,-3-6 0,-12 0 0,-6-3 0,-3 1 0,-10-2 0,-10 2 0,-9-4 0,-4 1 0,-4-5 0,-4-1 0,-5 3 0,-2-3 0,-5 3 0,5-1 0,-3 9 0,-3 6 0,-2 4 0,-2 6 0,-3 3 0,-1 4 0,-1-5 0,-4 1 0,-1-6 0,-3-3 0,-3 1 0,-6-3 0,-3 2 0,-5 3 0,-7 1 0,-12 3 0,-2 3 0,-5-5 0,2 2 0,-2-2 0,3-6 0,-5 2 0,-5 3 0,-1-1 0,-4 4 0,-3-1 0,4-5 0,5-10 0,10-12 0,5-4 0,5-11 0,2-3 0,4-7 0,-3 0 0,-1-3 0,-8-3 0,-9-2 0,0-1 0,-7-2 0,0 0 0,3 0 0,-2-1 0,-4 1 0,0 0 0,-6-1 0,-3 1 0,2 0 0,2 0 0,7 0 0,7 0 0,9 0 0,2 0 0,7 0 0,-2-7 0,0-1 0,-3 0 0,-1-2 0,3 2 0,2 1 0,4-1 0,1 1 0,-4 2 0,-2-2 0,-8 1 0,-4-6 0,0-3 0,-7 1 0,4 0 0,-2 2 0,4-1 0,0 3 0,3-4 0,-1 2 0,6-2 0,-1-1 0,2 3 0,5-1 0,1 2 0,1-4 0,3 3 0,-3-2 0,2-1 0,-4 3 0,-1-1 0,2 2 0,-3-4 0,4-1 0,3 2 0,0 3 0,3-1 0,4 4 0,1-2 0,-1 2 0,1 2 0,-3-5 0,-3 1 0,2-3 0,0-1 0,3 2 0,-1 3 0,0-1 0,2 2 0,5 2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2T13:04:25.834"/>
    </inkml:context>
    <inkml:brush xml:id="br0">
      <inkml:brushProperty name="width" value="0.035" units="cm"/>
      <inkml:brushProperty name="height" value="0.035" units="cm"/>
      <inkml:brushProperty name="color" value="#AE198D"/>
      <inkml:brushProperty name="inkEffects" value="galaxy"/>
      <inkml:brushProperty name="anchorX" value="-91404.91406"/>
      <inkml:brushProperty name="anchorY" value="-10176.89258"/>
      <inkml:brushProperty name="scaleFactor" value="0.5"/>
    </inkml:brush>
  </inkml:definitions>
  <inkml:trace contextRef="#ctx0" brushRef="#br0">0 996 24575,'0'0'0,"13"-3"0,15-2 0,39-9 0,42-5 0,62-5 0,26-6 0,48-3-1610,40-6 2070,45-2-2753,41-4 2882,31 0-883,12-2-2710,-45 8 3862,-42 6-1287,-33 3-936,-50 7 1755,-34 0-317,-43 2-149,-38 4 2072,-36 5-2556,-26 1 3994,-15-1-4335,-15-4 3179,-9 1-2800,1-1 1617,0 3-1333,6 0 357,-2-1-119,1 3 0,9-5 0,11-5 0,12-1 0,7-4 0,-7 0 0,-3 4 0,-11 2 0,-10 6 0,-9 0 0,-11-3 0,-1 3 0,-7-2 0,0 4 0,-4 0 0,-3-1 0,1 2 0,-2-5 0,2 3 0,-1-2 0,-2 4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2T13:04:27.251"/>
    </inkml:context>
    <inkml:brush xml:id="br0">
      <inkml:brushProperty name="width" value="0.035" units="cm"/>
      <inkml:brushProperty name="height" value="0.035" units="cm"/>
      <inkml:brushProperty name="color" value="#AE198D"/>
      <inkml:brushProperty name="inkEffects" value="galaxy"/>
      <inkml:brushProperty name="anchorX" value="-97843.66406"/>
      <inkml:brushProperty name="anchorY" value="-10197.37012"/>
      <inkml:brushProperty name="scaleFactor" value="0.5"/>
    </inkml:brush>
  </inkml:definitions>
  <inkml:trace contextRef="#ctx0" brushRef="#br0">0 1254 24575,'0'0'0,"0"-3"0,4-9 0,7-7 0,15-10 0,18-6 0,24-10 0,11 1 0,13-4 0,23 3 0,17-3 0,31 2 0,17 6 0,19 2 0,-14 6 0,6 8 0,6 4 0,-9 2 0,2-1 0,-17-1 0,-1-4 0,-9-3 0,-27 4 0,-13 1 0,11 1 0,-5 6 0,-2 0 0,-4-3 0,-8-1 0,-11 4 0,-6-1 0,-5 0 0,-6 3 0,-12-3 0,-5-2 0,-2 0 0,-11 2 0,-4 1 0,-9 4 0,3-5 0,0-1 0,-1 3 0,2-1 0,1 0 0,6-5 0,-5 3 0,-7 0 0,-8 3 0,1 1 0,-4 3 0,-4-1 0,0 2 0,-2 3 0,-3 2 0,-1-6 0,2 2 0,2-4 0,0 2 0,3 2 0,-2 3 0,-1-2 0,-3 1 0,2 2 0,-1 0 0,3 3 0,2 0 0,-1-3 0,9 0 0,-1-7 0,-3 1 0,-3 0 0,-1 3 0,-2 2 0,-3 2 0,-2 1 0,2 2 0,3 0 0,-1 4 0,6 0 0,-1 0 0,-2 3 0,1-1 0,-2 0 0,-3-2 0,-2-2 0,5 0 0,0 2 0,-2 0 0,2-1 0,-5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2T13:04:28.834"/>
    </inkml:context>
    <inkml:brush xml:id="br0">
      <inkml:brushProperty name="width" value="0.035" units="cm"/>
      <inkml:brushProperty name="height" value="0.035" units="cm"/>
      <inkml:brushProperty name="color" value="#AE198D"/>
      <inkml:brushProperty name="inkEffects" value="galaxy"/>
      <inkml:brushProperty name="anchorX" value="-104641.85156"/>
      <inkml:brushProperty name="anchorY" value="-10013.61523"/>
      <inkml:brushProperty name="scaleFactor" value="0.5"/>
    </inkml:brush>
  </inkml:definitions>
  <inkml:trace contextRef="#ctx0" brushRef="#br0">0 1021 24575,'0'0'0,"3"0"0,16-7 0,18-4 0,37-11 0,38-7 0,48-8 0,46-4 0,48-5-1460,20 0 1878,7 2-627,-3 1 209,17-6 0,-12 3 0,-12 0 0,0 3 0,-24 5 0,-29-1 0,-40 8 0,-25 4 0,-11 5 0,-13-1 0,-20 4 0,-9 2 0,-12 4 0,1 1 1460,2 2-1877,4 0 625,10 2-208,-1-5 0,-14 1 0,-15-1 0,-14 2 0,-11 2 0,-11 0 0,-6 2 0,-6 1 0,-3 3 0,4-3 0,-2 1 0,-1 1 0,6-7 0,-1 2 0,-3 0 0,-5-1 0,5 2 0,-2 1 0,-1-1 0,6 2 0,-5-3 0,-1 2 0,-2 1 0,-2 2 0,2 1 0,0 2 0,0-7 0,-1 0 0,3 1 0,-1 1 0,0 1 0,-1 3 0,2-3 0,-4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2T13:04:29.771"/>
    </inkml:context>
    <inkml:brush xml:id="br0">
      <inkml:brushProperty name="width" value="0.035" units="cm"/>
      <inkml:brushProperty name="height" value="0.035" units="cm"/>
      <inkml:brushProperty name="color" value="#AE198D"/>
      <inkml:brushProperty name="inkEffects" value="galaxy"/>
      <inkml:brushProperty name="anchorX" value="-111331.52344"/>
      <inkml:brushProperty name="anchorY" value="-10008.53516"/>
      <inkml:brushProperty name="scaleFactor" value="0.5"/>
    </inkml:brush>
  </inkml:definitions>
  <inkml:trace contextRef="#ctx0" brushRef="#br0">1 1 24575,'0'0'0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2T13:05:43.482"/>
    </inkml:context>
    <inkml:brush xml:id="br0">
      <inkml:brushProperty name="width" value="0.035" units="cm"/>
      <inkml:brushProperty name="height" value="0.035" units="cm"/>
      <inkml:brushProperty name="color" value="#AE198D"/>
      <inkml:brushProperty name="inkEffects" value="galaxy"/>
      <inkml:brushProperty name="anchorX" value="-112347.52344"/>
      <inkml:brushProperty name="anchorY" value="-11024.53516"/>
      <inkml:brushProperty name="scaleFactor" value="0.5"/>
    </inkml:brush>
  </inkml:definitions>
  <inkml:trace contextRef="#ctx0" brushRef="#br0">1 0 24575,'0'0'0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2T13:33:27.121"/>
    </inkml:context>
    <inkml:brush xml:id="br0">
      <inkml:brushProperty name="width" value="0.035" units="cm"/>
      <inkml:brushProperty name="height" value="0.035" units="cm"/>
      <inkml:brushProperty name="color" value="#AE198D"/>
      <inkml:brushProperty name="inkEffects" value="galaxy"/>
      <inkml:brushProperty name="anchorX" value="-113363.52344"/>
      <inkml:brushProperty name="anchorY" value="-12040.53516"/>
      <inkml:brushProperty name="scaleFactor" value="0.5"/>
    </inkml:brush>
  </inkml:definitions>
  <inkml:trace contextRef="#ctx0" brushRef="#br0">0 1 24575,'0'0'0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2T09:13:52.70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24575,'0'0'-8191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2T09:12:08.33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1 498 24575,'1'-2'0,"0"-1"0,0 1 0,0 0 0,0-1 0,0 1 0,1 0 0,-1 0 0,1 0 0,-1 0 0,1 0 0,0 1 0,0-1 0,0 0 0,0 1 0,0-1 0,4-1 0,1-2 0,25-16 0,1 1 0,0 2 0,38-14 0,-28 12 0,61-36 0,-3-2 0,126-55 0,-186 94 0,115-50 0,-138 62 0,0 2 0,0 0 0,0 1 0,0 0 0,21 0 0,95 1 0,-112 3 0,-16 0-124,-1 1 0,1-1 0,-1 1 0,1 0 0,-1 0 0,0 1-1,1-1 1,-1 1 0,0 0 0,9 6 0,4 4-6702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2T09:12:13.61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1 332 24575,'143'-10'0,"7"0"0,81-3 0,-20-5 0,-183 15 0,-19 2 0,0 0 0,0 0 0,0-1 0,0 0 0,0 0 0,11-6 0,-5 3 0,0 0 0,0 1 0,1 1 0,0 0 0,0 1 0,-1 1 0,1 0 0,20 2 0,-10 0 0,50-7 0,7-3 0,-61 8 0,1-1 0,-1-1 0,41-12 0,-32 6 0,36-15 0,-30 9 0,0 3 0,1 1 0,42-7 0,-30 7 0,71-28 0,-88 27 0,1 0 0,53-9 0,-55 16-89,3-1-549,35-1 0,-48 6-6188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2T09:12:16.60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0 513 24575,'119'-10'0,"-45"2"0,252-22 0,622-34 0,-776 55 0,107-2 0,-63 7 0,-163 0 0,38-1 0,100-21 0,-14 0 0,-103 18 0,91-24 0,-80 4 0,-56 17 0,0 1 0,32-6 0,374-67 0,-242 50 0,-101 8 0,-62 16 0,1 0 0,0 3 0,0 0 0,48-2 0,109-5 0,-145 9 0,11-7-1365,-40 8-5461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2T09:12:22.10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1698 1 24575,'-14'0'0,"0"2"0,0 0 0,1 0 0,-1 1 0,-23 9 0,-67 33 0,59-24 0,28-13 0,-280 117 0,259-107 0,1 0 0,-51 36 0,56-34 0,-25 18 0,0 3 0,3 2 0,1 3 0,-85 96 0,78-68 0,3 1 0,4 3 0,-46 90 0,4 48 0,75-165 0,6-12 0,-15 71 0,-2 9 0,11-51 0,3 0 0,3 1 0,-8 109 0,19-125 0,2-19 0,-2-1 0,-8 41 0,2-28 0,2 1 0,-2 64 0,10 98 0,1-76 0,-3-1 0,3 149 0,5-186 0,26 126 0,-27-198 0,1-1 0,1 0 0,13 25 0,12 33 0,27 72 0,-50-129 0,6 18 0,3 0 0,1-2 0,2 0 0,1-1 0,48 58 0,-62-86 0,0 0 0,0-1 0,16 12 0,-19-17 0,0 0 0,0-1 0,0 0 0,1 0 0,-1-1 0,1 0 0,0 0 0,9 1 0,0 1-1365,-3 0-5461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2T09:12:30.90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2522 1 24012,'-2521'2927'0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F73730-3D3F-4985-BCD8-BA806B16A240}" type="datetimeFigureOut">
              <a:rPr lang="ko-KR" altLang="en-US" smtClean="0"/>
              <a:t>2025-03-02 Sunday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8CDA58-B644-446B-A73F-A0A744D37C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01627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8CDA58-B644-446B-A73F-A0A744D37CAD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68269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8CDA58-B644-446B-A73F-A0A744D37CAD}" type="slidenum">
              <a:rPr lang="ko-KR" altLang="en-US" smtClean="0"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65980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8CDA58-B644-446B-A73F-A0A744D37CAD}" type="slidenum">
              <a:rPr lang="ko-KR" altLang="en-US" smtClean="0"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81124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8CDA58-B644-446B-A73F-A0A744D37CAD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6682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8CDA58-B644-446B-A73F-A0A744D37CAD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35234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8CDA58-B644-446B-A73F-A0A744D37CAD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0263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8CDA58-B644-446B-A73F-A0A744D37CAD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67779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8CDA58-B644-446B-A73F-A0A744D37CAD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35283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8CDA58-B644-446B-A73F-A0A744D37CAD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93096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8CDA58-B644-446B-A73F-A0A744D37CAD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33466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8CDA58-B644-446B-A73F-A0A744D37CAD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44085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829F3-5B07-4552-8050-319435AC3723}" type="datetimeFigureOut">
              <a:rPr lang="ko-KR" altLang="en-US" smtClean="0"/>
              <a:t>2025-03-02 Sunday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FB381-9E8D-4A02-9CC6-3C5F23A998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67251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829F3-5B07-4552-8050-319435AC3723}" type="datetimeFigureOut">
              <a:rPr lang="ko-KR" altLang="en-US" smtClean="0"/>
              <a:t>2025-03-02 Sunday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FB381-9E8D-4A02-9CC6-3C5F23A998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76395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829F3-5B07-4552-8050-319435AC3723}" type="datetimeFigureOut">
              <a:rPr lang="ko-KR" altLang="en-US" smtClean="0"/>
              <a:t>2025-03-02 Sunday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FB381-9E8D-4A02-9CC6-3C5F23A998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43817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829F3-5B07-4552-8050-319435AC3723}" type="datetimeFigureOut">
              <a:rPr lang="ko-KR" altLang="en-US" smtClean="0"/>
              <a:t>2025-03-02 Sunday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FB381-9E8D-4A02-9CC6-3C5F23A998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01488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829F3-5B07-4552-8050-319435AC3723}" type="datetimeFigureOut">
              <a:rPr lang="ko-KR" altLang="en-US" smtClean="0"/>
              <a:t>2025-03-02 Sunday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FB381-9E8D-4A02-9CC6-3C5F23A998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07467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829F3-5B07-4552-8050-319435AC3723}" type="datetimeFigureOut">
              <a:rPr lang="ko-KR" altLang="en-US" smtClean="0"/>
              <a:t>2025-03-02 Sunday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FB381-9E8D-4A02-9CC6-3C5F23A998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28169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829F3-5B07-4552-8050-319435AC3723}" type="datetimeFigureOut">
              <a:rPr lang="ko-KR" altLang="en-US" smtClean="0"/>
              <a:t>2025-03-02 Sunday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FB381-9E8D-4A02-9CC6-3C5F23A998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55026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829F3-5B07-4552-8050-319435AC3723}" type="datetimeFigureOut">
              <a:rPr lang="ko-KR" altLang="en-US" smtClean="0"/>
              <a:t>2025-03-02 Sunday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FB381-9E8D-4A02-9CC6-3C5F23A998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9871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829F3-5B07-4552-8050-319435AC3723}" type="datetimeFigureOut">
              <a:rPr lang="ko-KR" altLang="en-US" smtClean="0"/>
              <a:t>2025-03-02 Sunday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FB381-9E8D-4A02-9CC6-3C5F23A998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1550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829F3-5B07-4552-8050-319435AC3723}" type="datetimeFigureOut">
              <a:rPr lang="ko-KR" altLang="en-US" smtClean="0"/>
              <a:t>2025-03-02 Sunday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FB381-9E8D-4A02-9CC6-3C5F23A998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19957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829F3-5B07-4552-8050-319435AC3723}" type="datetimeFigureOut">
              <a:rPr lang="ko-KR" altLang="en-US" smtClean="0"/>
              <a:t>2025-03-02 Sunday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FB381-9E8D-4A02-9CC6-3C5F23A998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32195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A829F3-5B07-4552-8050-319435AC3723}" type="datetimeFigureOut">
              <a:rPr lang="ko-KR" altLang="en-US" smtClean="0"/>
              <a:t>2025-03-02 Sunday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1FB381-9E8D-4A02-9CC6-3C5F23A998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09046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5" r:id="rId1"/>
    <p:sldLayoutId id="2147483836" r:id="rId2"/>
    <p:sldLayoutId id="2147483837" r:id="rId3"/>
    <p:sldLayoutId id="2147483838" r:id="rId4"/>
    <p:sldLayoutId id="2147483839" r:id="rId5"/>
    <p:sldLayoutId id="2147483840" r:id="rId6"/>
    <p:sldLayoutId id="2147483841" r:id="rId7"/>
    <p:sldLayoutId id="2147483842" r:id="rId8"/>
    <p:sldLayoutId id="2147483843" r:id="rId9"/>
    <p:sldLayoutId id="2147483844" r:id="rId10"/>
    <p:sldLayoutId id="2147483845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Relationship Id="rId9" Type="http://schemas.openxmlformats.org/officeDocument/2006/relationships/image" Target="../media/image7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7" Type="http://schemas.openxmlformats.org/officeDocument/2006/relationships/image" Target="../media/image86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92.png"/><Relationship Id="rId7" Type="http://schemas.openxmlformats.org/officeDocument/2006/relationships/image" Target="../media/image9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Relationship Id="rId9" Type="http://schemas.openxmlformats.org/officeDocument/2006/relationships/image" Target="../media/image9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1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0.png"/><Relationship Id="rId3" Type="http://schemas.openxmlformats.org/officeDocument/2006/relationships/image" Target="../media/image113.png"/><Relationship Id="rId7" Type="http://schemas.openxmlformats.org/officeDocument/2006/relationships/customXml" Target="../ink/ink2.xml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20.png"/><Relationship Id="rId5" Type="http://schemas.openxmlformats.org/officeDocument/2006/relationships/customXml" Target="../ink/ink1.xml"/><Relationship Id="rId10" Type="http://schemas.openxmlformats.org/officeDocument/2006/relationships/image" Target="../media/image1140.png"/><Relationship Id="rId4" Type="http://schemas.openxmlformats.org/officeDocument/2006/relationships/image" Target="../media/image114.png"/><Relationship Id="rId9" Type="http://schemas.openxmlformats.org/officeDocument/2006/relationships/customXml" Target="../ink/ink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3" Type="http://schemas.openxmlformats.org/officeDocument/2006/relationships/image" Target="../media/image118.sv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5" Type="http://schemas.openxmlformats.org/officeDocument/2006/relationships/customXml" Target="../ink/ink4.xml"/><Relationship Id="rId4" Type="http://schemas.openxmlformats.org/officeDocument/2006/relationships/image" Target="../media/image119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customXml" Target="../ink/ink5.xml"/><Relationship Id="rId13" Type="http://schemas.openxmlformats.org/officeDocument/2006/relationships/image" Target="../media/image134.png"/><Relationship Id="rId18" Type="http://schemas.openxmlformats.org/officeDocument/2006/relationships/customXml" Target="../ink/ink9.xml"/><Relationship Id="rId3" Type="http://schemas.openxmlformats.org/officeDocument/2006/relationships/image" Target="../media/image121.svg"/><Relationship Id="rId7" Type="http://schemas.openxmlformats.org/officeDocument/2006/relationships/image" Target="../media/image126.png"/><Relationship Id="rId12" Type="http://schemas.openxmlformats.org/officeDocument/2006/relationships/customXml" Target="../ink/ink6.xml"/><Relationship Id="rId17" Type="http://schemas.openxmlformats.org/officeDocument/2006/relationships/image" Target="../media/image136.png"/><Relationship Id="rId2" Type="http://schemas.openxmlformats.org/officeDocument/2006/relationships/image" Target="../media/image120.png"/><Relationship Id="rId16" Type="http://schemas.openxmlformats.org/officeDocument/2006/relationships/customXml" Target="../ink/ink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5.png"/><Relationship Id="rId11" Type="http://schemas.openxmlformats.org/officeDocument/2006/relationships/image" Target="../media/image133.png"/><Relationship Id="rId5" Type="http://schemas.openxmlformats.org/officeDocument/2006/relationships/image" Target="../media/image124.png"/><Relationship Id="rId15" Type="http://schemas.openxmlformats.org/officeDocument/2006/relationships/image" Target="../media/image135.png"/><Relationship Id="rId19" Type="http://schemas.openxmlformats.org/officeDocument/2006/relationships/image" Target="../media/image137.png"/><Relationship Id="rId4" Type="http://schemas.openxmlformats.org/officeDocument/2006/relationships/image" Target="../media/image123.png"/><Relationship Id="rId14" Type="http://schemas.openxmlformats.org/officeDocument/2006/relationships/customXml" Target="../ink/ink7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customXml" Target="../ink/ink10.xml"/><Relationship Id="rId13" Type="http://schemas.openxmlformats.org/officeDocument/2006/relationships/image" Target="../media/image147.png"/><Relationship Id="rId3" Type="http://schemas.openxmlformats.org/officeDocument/2006/relationships/image" Target="../media/image128.svg"/><Relationship Id="rId7" Type="http://schemas.openxmlformats.org/officeDocument/2006/relationships/image" Target="../media/image132.png"/><Relationship Id="rId12" Type="http://schemas.openxmlformats.org/officeDocument/2006/relationships/customXml" Target="../ink/ink11.xml"/><Relationship Id="rId17" Type="http://schemas.openxmlformats.org/officeDocument/2006/relationships/image" Target="../media/image149.png"/><Relationship Id="rId2" Type="http://schemas.openxmlformats.org/officeDocument/2006/relationships/image" Target="../media/image127.png"/><Relationship Id="rId16" Type="http://schemas.openxmlformats.org/officeDocument/2006/relationships/customXml" Target="../ink/ink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1.png"/><Relationship Id="rId11" Type="http://schemas.openxmlformats.org/officeDocument/2006/relationships/image" Target="../media/image146.png"/><Relationship Id="rId5" Type="http://schemas.openxmlformats.org/officeDocument/2006/relationships/image" Target="../media/image130.png"/><Relationship Id="rId15" Type="http://schemas.openxmlformats.org/officeDocument/2006/relationships/image" Target="../media/image148.png"/><Relationship Id="rId4" Type="http://schemas.openxmlformats.org/officeDocument/2006/relationships/image" Target="../media/image129.png"/><Relationship Id="rId14" Type="http://schemas.openxmlformats.org/officeDocument/2006/relationships/customXml" Target="../ink/ink12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.png"/><Relationship Id="rId13" Type="http://schemas.openxmlformats.org/officeDocument/2006/relationships/customXml" Target="../ink/ink19.xml"/><Relationship Id="rId18" Type="http://schemas.openxmlformats.org/officeDocument/2006/relationships/image" Target="../media/image157.png"/><Relationship Id="rId26" Type="http://schemas.openxmlformats.org/officeDocument/2006/relationships/image" Target="../media/image161.png"/><Relationship Id="rId3" Type="http://schemas.openxmlformats.org/officeDocument/2006/relationships/customXml" Target="../ink/ink14.xml"/><Relationship Id="rId21" Type="http://schemas.openxmlformats.org/officeDocument/2006/relationships/customXml" Target="../ink/ink23.xml"/><Relationship Id="rId7" Type="http://schemas.openxmlformats.org/officeDocument/2006/relationships/customXml" Target="../ink/ink16.xml"/><Relationship Id="rId12" Type="http://schemas.openxmlformats.org/officeDocument/2006/relationships/image" Target="../media/image154.png"/><Relationship Id="rId17" Type="http://schemas.openxmlformats.org/officeDocument/2006/relationships/customXml" Target="../ink/ink21.xml"/><Relationship Id="rId25" Type="http://schemas.openxmlformats.org/officeDocument/2006/relationships/customXml" Target="../ink/ink25.xml"/><Relationship Id="rId2" Type="http://schemas.openxmlformats.org/officeDocument/2006/relationships/image" Target="../media/image129.png"/><Relationship Id="rId16" Type="http://schemas.openxmlformats.org/officeDocument/2006/relationships/image" Target="../media/image156.png"/><Relationship Id="rId20" Type="http://schemas.openxmlformats.org/officeDocument/2006/relationships/image" Target="../media/image1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1.png"/><Relationship Id="rId11" Type="http://schemas.openxmlformats.org/officeDocument/2006/relationships/customXml" Target="../ink/ink18.xml"/><Relationship Id="rId24" Type="http://schemas.openxmlformats.org/officeDocument/2006/relationships/image" Target="../media/image160.png"/><Relationship Id="rId5" Type="http://schemas.openxmlformats.org/officeDocument/2006/relationships/customXml" Target="../ink/ink15.xml"/><Relationship Id="rId15" Type="http://schemas.openxmlformats.org/officeDocument/2006/relationships/customXml" Target="../ink/ink20.xml"/><Relationship Id="rId23" Type="http://schemas.openxmlformats.org/officeDocument/2006/relationships/customXml" Target="../ink/ink24.xml"/><Relationship Id="rId28" Type="http://schemas.openxmlformats.org/officeDocument/2006/relationships/image" Target="../media/image162.png"/><Relationship Id="rId10" Type="http://schemas.openxmlformats.org/officeDocument/2006/relationships/image" Target="../media/image153.png"/><Relationship Id="rId19" Type="http://schemas.openxmlformats.org/officeDocument/2006/relationships/customXml" Target="../ink/ink22.xml"/><Relationship Id="rId4" Type="http://schemas.openxmlformats.org/officeDocument/2006/relationships/image" Target="../media/image150.png"/><Relationship Id="rId9" Type="http://schemas.openxmlformats.org/officeDocument/2006/relationships/customXml" Target="../ink/ink17.xml"/><Relationship Id="rId14" Type="http://schemas.openxmlformats.org/officeDocument/2006/relationships/image" Target="../media/image155.png"/><Relationship Id="rId22" Type="http://schemas.openxmlformats.org/officeDocument/2006/relationships/image" Target="../media/image159.png"/><Relationship Id="rId27" Type="http://schemas.openxmlformats.org/officeDocument/2006/relationships/customXml" Target="../ink/ink26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6.png"/><Relationship Id="rId13" Type="http://schemas.openxmlformats.org/officeDocument/2006/relationships/customXml" Target="../ink/ink32.xml"/><Relationship Id="rId18" Type="http://schemas.openxmlformats.org/officeDocument/2006/relationships/image" Target="../media/image171.png"/><Relationship Id="rId3" Type="http://schemas.openxmlformats.org/officeDocument/2006/relationships/customXml" Target="../ink/ink27.xml"/><Relationship Id="rId7" Type="http://schemas.openxmlformats.org/officeDocument/2006/relationships/customXml" Target="../ink/ink29.xml"/><Relationship Id="rId12" Type="http://schemas.openxmlformats.org/officeDocument/2006/relationships/image" Target="../media/image168.png"/><Relationship Id="rId17" Type="http://schemas.openxmlformats.org/officeDocument/2006/relationships/customXml" Target="../ink/ink34.xml"/><Relationship Id="rId2" Type="http://schemas.openxmlformats.org/officeDocument/2006/relationships/image" Target="../media/image138.png"/><Relationship Id="rId16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5.png"/><Relationship Id="rId11" Type="http://schemas.openxmlformats.org/officeDocument/2006/relationships/customXml" Target="../ink/ink31.xml"/><Relationship Id="rId5" Type="http://schemas.openxmlformats.org/officeDocument/2006/relationships/customXml" Target="../ink/ink28.xml"/><Relationship Id="rId15" Type="http://schemas.openxmlformats.org/officeDocument/2006/relationships/customXml" Target="../ink/ink33.xml"/><Relationship Id="rId10" Type="http://schemas.openxmlformats.org/officeDocument/2006/relationships/image" Target="../media/image167.png"/><Relationship Id="rId4" Type="http://schemas.openxmlformats.org/officeDocument/2006/relationships/image" Target="../media/image164.png"/><Relationship Id="rId9" Type="http://schemas.openxmlformats.org/officeDocument/2006/relationships/customXml" Target="../ink/ink30.xml"/><Relationship Id="rId14" Type="http://schemas.openxmlformats.org/officeDocument/2006/relationships/image" Target="../media/image169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4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3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6.png"/><Relationship Id="rId4" Type="http://schemas.openxmlformats.org/officeDocument/2006/relationships/image" Target="../media/image175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9.png"/><Relationship Id="rId13" Type="http://schemas.openxmlformats.org/officeDocument/2006/relationships/image" Target="../media/image191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openxmlformats.org/officeDocument/2006/relationships/customXml" Target="../ink/ink35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182.png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181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180.png"/><Relationship Id="rId14" Type="http://schemas.openxmlformats.org/officeDocument/2006/relationships/image" Target="../media/image183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7.png"/><Relationship Id="rId4" Type="http://schemas.openxmlformats.org/officeDocument/2006/relationships/image" Target="../media/image186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2.png"/><Relationship Id="rId4" Type="http://schemas.openxmlformats.org/officeDocument/2006/relationships/image" Target="../media/image190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svg"/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12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7.sv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velog.io/@gosoomdoce/series/GSAP" TargetMode="External"/><Relationship Id="rId5" Type="http://schemas.openxmlformats.org/officeDocument/2006/relationships/image" Target="../media/image199.png"/><Relationship Id="rId4" Type="http://schemas.openxmlformats.org/officeDocument/2006/relationships/image" Target="../media/image198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hyperlink" Target="https://dustinjung.github.io/CLAYN/src/html/404.html" TargetMode="External"/><Relationship Id="rId3" Type="http://schemas.openxmlformats.org/officeDocument/2006/relationships/hyperlink" Target="https://velog.io/@gosoomdoce/series/GSAP" TargetMode="External"/><Relationship Id="rId7" Type="http://schemas.openxmlformats.org/officeDocument/2006/relationships/hyperlink" Target="https://dustinjung.github.io/CLAYN/src/html/mainPage.html" TargetMode="External"/><Relationship Id="rId2" Type="http://schemas.openxmlformats.org/officeDocument/2006/relationships/hyperlink" Target="https://velog.io/@gosoomdoce/series/3%EC%B0%A8-%ED%94%84%EB%A1%9C%EC%A0%9D%ED%8A%B8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ustinjung.github.io/CLAYN/" TargetMode="External"/><Relationship Id="rId5" Type="http://schemas.openxmlformats.org/officeDocument/2006/relationships/hyperlink" Target="https://github.com/DustinJung/CLAYN" TargetMode="External"/><Relationship Id="rId4" Type="http://schemas.openxmlformats.org/officeDocument/2006/relationships/hyperlink" Target="https://github.com/DustinJung" TargetMode="Externa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890EEAA3-A883-1173-22BF-14951E61FEC3}"/>
              </a:ext>
            </a:extLst>
          </p:cNvPr>
          <p:cNvSpPr>
            <a:spLocks/>
          </p:cNvSpPr>
          <p:nvPr/>
        </p:nvSpPr>
        <p:spPr>
          <a:xfrm>
            <a:off x="-357554" y="-70338"/>
            <a:ext cx="12907108" cy="7350369"/>
          </a:xfrm>
          <a:prstGeom prst="rect">
            <a:avLst/>
          </a:prstGeom>
          <a:solidFill>
            <a:srgbClr val="005D66"/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" dirty="0" err="1"/>
              <a:t>ㅅㅅㅅㅅㅅㅅㅅㅅㅅㅅㅅㅅㅅㅅㅅㅅㅅㅅㅅㅅㅅㅅㅅㅅㅅㅅㅅ</a:t>
            </a:r>
            <a:r>
              <a:rPr lang="en-US" altLang="ko-KR" sz="200" dirty="0"/>
              <a:t>v</a:t>
            </a:r>
            <a:endParaRPr lang="ko-KR" altLang="en-US" sz="20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41E67CA-8D9E-79A0-5387-CC0C152E43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669945"/>
            <a:ext cx="9144000" cy="2257633"/>
          </a:xfrm>
        </p:spPr>
        <p:txBody>
          <a:bodyPr>
            <a:normAutofit/>
          </a:bodyPr>
          <a:lstStyle/>
          <a:p>
            <a:r>
              <a:rPr lang="ko-KR" altLang="en-US" sz="7200" dirty="0">
                <a:solidFill>
                  <a:srgbClr val="FBCCCD"/>
                </a:solidFill>
                <a:latin typeface="Spoqa Han Sans Neo" panose="020B0500000000000000" pitchFamily="34" charset="-127"/>
                <a:ea typeface="Spoqa Han Sans Neo" panose="020B0500000000000000" pitchFamily="34" charset="-127"/>
                <a:cs typeface="Pretendard" panose="02000503000000020004" pitchFamily="2" charset="-127"/>
              </a:rPr>
              <a:t>웹 프로젝트</a:t>
            </a:r>
            <a:br>
              <a:rPr lang="en-US" altLang="ko-KR" sz="7200" dirty="0">
                <a:solidFill>
                  <a:srgbClr val="FBCCCD"/>
                </a:solidFill>
                <a:latin typeface="Spoqa Han Sans Neo" panose="020B0500000000000000" pitchFamily="34" charset="-127"/>
                <a:ea typeface="Spoqa Han Sans Neo" panose="020B0500000000000000" pitchFamily="34" charset="-127"/>
                <a:cs typeface="Pretendard" panose="02000503000000020004" pitchFamily="2" charset="-127"/>
              </a:rPr>
            </a:br>
            <a:r>
              <a:rPr lang="en-US" altLang="ko-KR" sz="7200" dirty="0">
                <a:solidFill>
                  <a:srgbClr val="FBCCCD"/>
                </a:solidFill>
                <a:latin typeface="Spoqa Han Sans Neo" panose="020B0500000000000000" pitchFamily="34" charset="-127"/>
                <a:ea typeface="Spoqa Han Sans Neo" panose="020B0500000000000000" pitchFamily="34" charset="-127"/>
                <a:cs typeface="Pretendard" panose="02000503000000020004" pitchFamily="2" charset="-127"/>
              </a:rPr>
              <a:t>CLAYN</a:t>
            </a:r>
            <a:endParaRPr lang="ko-KR" altLang="en-US" sz="7200" dirty="0">
              <a:solidFill>
                <a:srgbClr val="FBCCCD"/>
              </a:solidFill>
              <a:latin typeface="Spoqa Han Sans Neo" panose="020B0500000000000000" pitchFamily="34" charset="-127"/>
              <a:ea typeface="Spoqa Han Sans Neo" panose="020B0500000000000000" pitchFamily="34" charset="-127"/>
              <a:cs typeface="Pretendard" panose="02000503000000020004" pitchFamily="2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BA3B251-6C3E-B988-23AA-5DAA5F2E13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59238"/>
            <a:ext cx="9144000" cy="764553"/>
          </a:xfrm>
        </p:spPr>
        <p:txBody>
          <a:bodyPr>
            <a:normAutofit/>
          </a:bodyPr>
          <a:lstStyle/>
          <a:p>
            <a:r>
              <a:rPr lang="en-US" altLang="ko-KR" sz="4400" dirty="0">
                <a:solidFill>
                  <a:srgbClr val="FBCCC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“</a:t>
            </a:r>
            <a:r>
              <a:rPr lang="ko-KR" altLang="en-US" sz="4400" dirty="0">
                <a:solidFill>
                  <a:srgbClr val="FBCCCD"/>
                </a:solidFill>
                <a:latin typeface="Spoqa Han Sans Neo" panose="020B0500000000000000" pitchFamily="34" charset="-127"/>
                <a:ea typeface="Spoqa Han Sans Neo" panose="020B0500000000000000" pitchFamily="34" charset="-127"/>
                <a:cs typeface="Pretendard" panose="02000503000000020004" pitchFamily="2" charset="-127"/>
              </a:rPr>
              <a:t>감성적인 </a:t>
            </a:r>
            <a:r>
              <a:rPr lang="ko-KR" altLang="en-US" sz="4400" dirty="0" err="1">
                <a:solidFill>
                  <a:srgbClr val="FBCCCD"/>
                </a:solidFill>
                <a:latin typeface="Spoqa Han Sans Neo" panose="020B0500000000000000" pitchFamily="34" charset="-127"/>
                <a:ea typeface="Spoqa Han Sans Neo" panose="020B0500000000000000" pitchFamily="34" charset="-127"/>
                <a:cs typeface="Pretendard" panose="02000503000000020004" pitchFamily="2" charset="-127"/>
              </a:rPr>
              <a:t>미니멀</a:t>
            </a:r>
            <a:r>
              <a:rPr lang="ko-KR" altLang="en-US" sz="4400" dirty="0">
                <a:solidFill>
                  <a:srgbClr val="FBCCCD"/>
                </a:solidFill>
                <a:latin typeface="Spoqa Han Sans Neo" panose="020B0500000000000000" pitchFamily="34" charset="-127"/>
                <a:ea typeface="Spoqa Han Sans Neo" panose="020B0500000000000000" pitchFamily="34" charset="-127"/>
                <a:cs typeface="Pretendard" panose="02000503000000020004" pitchFamily="2" charset="-127"/>
              </a:rPr>
              <a:t> 도자기</a:t>
            </a:r>
            <a:r>
              <a:rPr lang="en-US" altLang="ko-KR" sz="4400" dirty="0">
                <a:solidFill>
                  <a:srgbClr val="FBCCC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＂</a:t>
            </a:r>
            <a:r>
              <a:rPr lang="ko-KR" altLang="en-US" sz="4400" dirty="0">
                <a:solidFill>
                  <a:srgbClr val="FBCCC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</a:p>
        </p:txBody>
      </p:sp>
      <p:pic>
        <p:nvPicPr>
          <p:cNvPr id="18" name="그림 17" descr="텍스트, 폰트, 로고, 그래픽이(가) 표시된 사진">
            <a:extLst>
              <a:ext uri="{FF2B5EF4-FFF2-40B4-BE49-F238E27FC236}">
                <a16:creationId xmlns:a16="http://schemas.microsoft.com/office/drawing/2014/main" id="{DC02EE28-80CE-CF55-BCC8-AEA9D80363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010" y="316102"/>
            <a:ext cx="11430000" cy="600075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36C40BA-ADD8-C8C7-E7A2-2AA1DA1F9AB0}"/>
              </a:ext>
            </a:extLst>
          </p:cNvPr>
          <p:cNvSpPr txBox="1"/>
          <p:nvPr/>
        </p:nvSpPr>
        <p:spPr>
          <a:xfrm>
            <a:off x="8422105" y="6333960"/>
            <a:ext cx="3829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BCCCD"/>
                </a:solidFill>
                <a:latin typeface="Spoqa Han Sans Neo" panose="020B0500000000000000" pitchFamily="34" charset="-127"/>
                <a:ea typeface="Spoqa Han Sans Neo" panose="020B0500000000000000" pitchFamily="34" charset="-127"/>
              </a:rPr>
              <a:t>"</a:t>
            </a:r>
            <a:r>
              <a:rPr lang="ko-KR" altLang="en-US" dirty="0">
                <a:solidFill>
                  <a:srgbClr val="FBCCCD"/>
                </a:solidFill>
                <a:latin typeface="Spoqa Han Sans Neo" panose="020B0500000000000000" pitchFamily="34" charset="-127"/>
                <a:ea typeface="Spoqa Han Sans Neo" panose="020B0500000000000000" pitchFamily="34" charset="-127"/>
              </a:rPr>
              <a:t>정명기 </a:t>
            </a:r>
            <a:r>
              <a:rPr lang="en-US" altLang="ko-KR" dirty="0">
                <a:solidFill>
                  <a:srgbClr val="FBCCCD"/>
                </a:solidFill>
                <a:latin typeface="Spoqa Han Sans Neo" panose="020B0500000000000000" pitchFamily="34" charset="-127"/>
                <a:ea typeface="Spoqa Han Sans Neo" panose="020B0500000000000000" pitchFamily="34" charset="-127"/>
              </a:rPr>
              <a:t>| @DustinJung on GitHub"</a:t>
            </a:r>
          </a:p>
        </p:txBody>
      </p:sp>
    </p:spTree>
    <p:extLst>
      <p:ext uri="{BB962C8B-B14F-4D97-AF65-F5344CB8AC3E}">
        <p14:creationId xmlns:p14="http://schemas.microsoft.com/office/powerpoint/2010/main" val="6661668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C706F4-10CA-2D4E-86DD-9C34750BF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dirty="0"/>
              <a:t>Manrope + </a:t>
            </a:r>
            <a:r>
              <a:rPr lang="en-US" altLang="ko-KR" sz="3600" dirty="0" err="1"/>
              <a:t>Spoqa</a:t>
            </a:r>
            <a:r>
              <a:rPr lang="en-US" altLang="ko-KR" sz="3600" dirty="0"/>
              <a:t> Han Sans Neo </a:t>
            </a:r>
            <a:r>
              <a:rPr lang="ko-KR" altLang="en-US" sz="3600" dirty="0"/>
              <a:t>조합 </a:t>
            </a:r>
            <a:r>
              <a:rPr lang="en-US" altLang="ko-KR" sz="3600" dirty="0"/>
              <a:t>(</a:t>
            </a:r>
            <a:r>
              <a:rPr lang="ko-KR" altLang="en-US" sz="3600" dirty="0"/>
              <a:t>한</a:t>
            </a:r>
            <a:r>
              <a:rPr lang="en-US" altLang="ko-KR" sz="3600" dirty="0"/>
              <a:t>/</a:t>
            </a:r>
            <a:r>
              <a:rPr lang="ko-KR" altLang="en-US" sz="3600" dirty="0"/>
              <a:t>영</a:t>
            </a:r>
            <a:r>
              <a:rPr lang="en-US" altLang="ko-KR" sz="3600" dirty="0"/>
              <a:t>)</a:t>
            </a:r>
            <a:endParaRPr lang="ko-KR" altLang="en-US" sz="3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70247D6-A503-5EDD-207D-652197C05A13}"/>
              </a:ext>
            </a:extLst>
          </p:cNvPr>
          <p:cNvSpPr txBox="1"/>
          <p:nvPr/>
        </p:nvSpPr>
        <p:spPr>
          <a:xfrm>
            <a:off x="459521" y="1690688"/>
            <a:ext cx="5636479" cy="22653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Spoqa Han Sans Neo" panose="020B0500000000000000" pitchFamily="34" charset="-127"/>
                <a:ea typeface="Spoqa Han Sans Neo" panose="020B0500000000000000" pitchFamily="34" charset="-127"/>
              </a:rPr>
              <a:t>Manrope (</a:t>
            </a:r>
            <a:r>
              <a:rPr lang="ko-KR" altLang="en-US" dirty="0">
                <a:latin typeface="Spoqa Han Sans Neo" panose="020B0500000000000000" pitchFamily="34" charset="-127"/>
                <a:ea typeface="Spoqa Han Sans Neo" panose="020B0500000000000000" pitchFamily="34" charset="-127"/>
              </a:rPr>
              <a:t>영문</a:t>
            </a:r>
            <a:r>
              <a:rPr lang="en-US" altLang="ko-KR" dirty="0">
                <a:latin typeface="Spoqa Han Sans Neo" panose="020B0500000000000000" pitchFamily="34" charset="-127"/>
                <a:ea typeface="Spoqa Han Sans Neo" panose="020B0500000000000000" pitchFamily="34" charset="-127"/>
              </a:rPr>
              <a:t>)</a:t>
            </a:r>
          </a:p>
          <a:p>
            <a:endParaRPr lang="en-US" altLang="ko-KR" dirty="0">
              <a:latin typeface="Spoqa Han Sans Neo" panose="020B0500000000000000" pitchFamily="34" charset="-127"/>
              <a:ea typeface="Spoqa Han Sans Neo" panose="020B0500000000000000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Spoqa Han Sans Neo" panose="020B0500000000000000" pitchFamily="34" charset="-127"/>
                <a:ea typeface="Spoqa Han Sans Neo" panose="020B0500000000000000" pitchFamily="34" charset="-127"/>
              </a:rPr>
              <a:t>모던하고 </a:t>
            </a:r>
            <a:r>
              <a:rPr lang="ko-KR" altLang="en-US" dirty="0" err="1">
                <a:latin typeface="Spoqa Han Sans Neo" panose="020B0500000000000000" pitchFamily="34" charset="-127"/>
                <a:ea typeface="Spoqa Han Sans Neo" panose="020B0500000000000000" pitchFamily="34" charset="-127"/>
              </a:rPr>
              <a:t>미니멀한</a:t>
            </a:r>
            <a:r>
              <a:rPr lang="ko-KR" altLang="en-US" dirty="0">
                <a:latin typeface="Spoqa Han Sans Neo" panose="020B0500000000000000" pitchFamily="34" charset="-127"/>
                <a:ea typeface="Spoqa Han Sans Neo" panose="020B0500000000000000" pitchFamily="34" charset="-127"/>
              </a:rPr>
              <a:t> </a:t>
            </a:r>
            <a:r>
              <a:rPr lang="ko-KR" altLang="en-US" dirty="0" err="1">
                <a:latin typeface="Spoqa Han Sans Neo" panose="020B0500000000000000" pitchFamily="34" charset="-127"/>
                <a:ea typeface="Spoqa Han Sans Neo" panose="020B0500000000000000" pitchFamily="34" charset="-127"/>
              </a:rPr>
              <a:t>산세리프</a:t>
            </a:r>
            <a:r>
              <a:rPr lang="ko-KR" altLang="en-US" dirty="0">
                <a:latin typeface="Spoqa Han Sans Neo" panose="020B0500000000000000" pitchFamily="34" charset="-127"/>
                <a:ea typeface="Spoqa Han Sans Neo" panose="020B0500000000000000" pitchFamily="34" charset="-127"/>
              </a:rPr>
              <a:t> 폰트</a:t>
            </a:r>
            <a:endParaRPr lang="en-US" altLang="ko-KR" dirty="0">
              <a:latin typeface="Spoqa Han Sans Neo" panose="020B0500000000000000" pitchFamily="34" charset="-127"/>
              <a:ea typeface="Spoqa Han Sans Neo" panose="020B0500000000000000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Spoqa Han Sans Neo" panose="020B0500000000000000" pitchFamily="34" charset="-127"/>
                <a:ea typeface="Spoqa Han Sans Neo" panose="020B0500000000000000" pitchFamily="34" charset="-127"/>
              </a:rPr>
              <a:t>둥글고 부드러운 형태 </a:t>
            </a:r>
            <a:r>
              <a:rPr lang="en-US" altLang="ko-KR" dirty="0">
                <a:latin typeface="Spoqa Han Sans Neo" panose="020B0500000000000000" pitchFamily="34" charset="-127"/>
                <a:ea typeface="Spoqa Han Sans Neo" panose="020B0500000000000000" pitchFamily="34" charset="-127"/>
              </a:rPr>
              <a:t>+ </a:t>
            </a:r>
            <a:r>
              <a:rPr lang="ko-KR" altLang="en-US" dirty="0">
                <a:latin typeface="Spoqa Han Sans Neo" panose="020B0500000000000000" pitchFamily="34" charset="-127"/>
                <a:ea typeface="Spoqa Han Sans Neo" panose="020B0500000000000000" pitchFamily="34" charset="-127"/>
              </a:rPr>
              <a:t>낮은 대비 </a:t>
            </a:r>
            <a:r>
              <a:rPr lang="en-US" altLang="ko-KR" dirty="0">
                <a:latin typeface="Spoqa Han Sans Neo" panose="020B0500000000000000" pitchFamily="34" charset="-127"/>
                <a:ea typeface="Spoqa Han Sans Neo" panose="020B0500000000000000" pitchFamily="34" charset="-127"/>
              </a:rPr>
              <a:t>-&gt; </a:t>
            </a:r>
            <a:r>
              <a:rPr lang="ko-KR" altLang="en-US" dirty="0">
                <a:latin typeface="Spoqa Han Sans Neo" panose="020B0500000000000000" pitchFamily="34" charset="-127"/>
                <a:ea typeface="Spoqa Han Sans Neo" panose="020B0500000000000000" pitchFamily="34" charset="-127"/>
              </a:rPr>
              <a:t>편안한 느낌</a:t>
            </a:r>
            <a:endParaRPr lang="en-US" altLang="ko-KR" dirty="0">
              <a:latin typeface="Spoqa Han Sans Neo" panose="020B0500000000000000" pitchFamily="34" charset="-127"/>
              <a:ea typeface="Spoqa Han Sans Neo" panose="020B0500000000000000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Spoqa Han Sans Neo" panose="020B0500000000000000" pitchFamily="34" charset="-127"/>
                <a:ea typeface="Spoqa Han Sans Neo" panose="020B0500000000000000" pitchFamily="34" charset="-127"/>
              </a:rPr>
              <a:t>UI/UX </a:t>
            </a:r>
            <a:r>
              <a:rPr lang="ko-KR" altLang="en-US" dirty="0">
                <a:latin typeface="Spoqa Han Sans Neo" panose="020B0500000000000000" pitchFamily="34" charset="-127"/>
                <a:ea typeface="Spoqa Han Sans Neo" panose="020B0500000000000000" pitchFamily="34" charset="-127"/>
              </a:rPr>
              <a:t>디자인에서 가독성이 뛰어나고 세련된 느낌을 줌</a:t>
            </a:r>
            <a:endParaRPr lang="en-US" altLang="ko-KR" dirty="0">
              <a:latin typeface="Spoqa Han Sans Neo" panose="020B0500000000000000" pitchFamily="34" charset="-127"/>
              <a:ea typeface="Spoqa Han Sans Neo" panose="020B0500000000000000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Spoqa Han Sans Neo" panose="020B0500000000000000" pitchFamily="34" charset="-127"/>
                <a:ea typeface="Spoqa Han Sans Neo" panose="020B0500000000000000" pitchFamily="34" charset="-127"/>
              </a:rPr>
              <a:t>스타트업</a:t>
            </a:r>
            <a:r>
              <a:rPr lang="en-US" altLang="ko-KR" dirty="0">
                <a:latin typeface="Spoqa Han Sans Neo" panose="020B0500000000000000" pitchFamily="34" charset="-127"/>
                <a:ea typeface="Spoqa Han Sans Neo" panose="020B0500000000000000" pitchFamily="34" charset="-127"/>
              </a:rPr>
              <a:t>, </a:t>
            </a:r>
            <a:r>
              <a:rPr lang="ko-KR" altLang="en-US" dirty="0" err="1">
                <a:latin typeface="Spoqa Han Sans Neo" panose="020B0500000000000000" pitchFamily="34" charset="-127"/>
                <a:ea typeface="Spoqa Han Sans Neo" panose="020B0500000000000000" pitchFamily="34" charset="-127"/>
              </a:rPr>
              <a:t>테크</a:t>
            </a:r>
            <a:r>
              <a:rPr lang="en-US" altLang="ko-KR" dirty="0">
                <a:latin typeface="Spoqa Han Sans Neo" panose="020B0500000000000000" pitchFamily="34" charset="-127"/>
                <a:ea typeface="Spoqa Han Sans Neo" panose="020B0500000000000000" pitchFamily="34" charset="-127"/>
              </a:rPr>
              <a:t>, </a:t>
            </a:r>
            <a:r>
              <a:rPr lang="ko-KR" altLang="en-US" dirty="0">
                <a:latin typeface="Spoqa Han Sans Neo" panose="020B0500000000000000" pitchFamily="34" charset="-127"/>
                <a:ea typeface="Spoqa Han Sans Neo" panose="020B0500000000000000" pitchFamily="34" charset="-127"/>
              </a:rPr>
              <a:t>디지털 제품과 잘 어울림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F0A4849-EF24-0EE1-CD93-9A053DB144C0}"/>
              </a:ext>
            </a:extLst>
          </p:cNvPr>
          <p:cNvSpPr txBox="1"/>
          <p:nvPr/>
        </p:nvSpPr>
        <p:spPr>
          <a:xfrm>
            <a:off x="6096000" y="1690688"/>
            <a:ext cx="5049780" cy="22653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latin typeface="Spoqa Han Sans Neo" panose="020B0500000000000000" pitchFamily="34" charset="-127"/>
                <a:ea typeface="Spoqa Han Sans Neo" panose="020B0500000000000000" pitchFamily="34" charset="-127"/>
              </a:rPr>
              <a:t>Spoqa</a:t>
            </a:r>
            <a:r>
              <a:rPr lang="en-US" altLang="ko-KR" dirty="0">
                <a:latin typeface="Spoqa Han Sans Neo" panose="020B0500000000000000" pitchFamily="34" charset="-127"/>
                <a:ea typeface="Spoqa Han Sans Neo" panose="020B0500000000000000" pitchFamily="34" charset="-127"/>
              </a:rPr>
              <a:t> Han Sans Neo (</a:t>
            </a:r>
            <a:r>
              <a:rPr lang="ko-KR" altLang="en-US" dirty="0">
                <a:latin typeface="Spoqa Han Sans Neo" panose="020B0500000000000000" pitchFamily="34" charset="-127"/>
                <a:ea typeface="Spoqa Han Sans Neo" panose="020B0500000000000000" pitchFamily="34" charset="-127"/>
              </a:rPr>
              <a:t>한글</a:t>
            </a:r>
            <a:r>
              <a:rPr lang="en-US" altLang="ko-KR" dirty="0">
                <a:latin typeface="Spoqa Han Sans Neo" panose="020B0500000000000000" pitchFamily="34" charset="-127"/>
                <a:ea typeface="Spoqa Han Sans Neo" panose="020B0500000000000000" pitchFamily="34" charset="-127"/>
              </a:rPr>
              <a:t>)</a:t>
            </a:r>
          </a:p>
          <a:p>
            <a:endParaRPr lang="en-US" altLang="ko-KR" dirty="0">
              <a:latin typeface="Spoqa Han Sans Neo" panose="020B0500000000000000" pitchFamily="34" charset="-127"/>
              <a:ea typeface="Spoqa Han Sans Neo" panose="020B0500000000000000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Spoqa Han Sans Neo" panose="020B0500000000000000" pitchFamily="34" charset="-127"/>
                <a:ea typeface="Spoqa Han Sans Neo" panose="020B0500000000000000" pitchFamily="34" charset="-127"/>
              </a:rPr>
              <a:t>웹과 모바일 최적화 </a:t>
            </a:r>
            <a:r>
              <a:rPr lang="en-US" altLang="ko-KR" dirty="0">
                <a:latin typeface="Spoqa Han Sans Neo" panose="020B0500000000000000" pitchFamily="34" charset="-127"/>
                <a:ea typeface="Spoqa Han Sans Neo" panose="020B0500000000000000" pitchFamily="34" charset="-127"/>
              </a:rPr>
              <a:t>( </a:t>
            </a:r>
            <a:r>
              <a:rPr lang="ko-KR" altLang="en-US" dirty="0">
                <a:latin typeface="Spoqa Han Sans Neo" panose="020B0500000000000000" pitchFamily="34" charset="-127"/>
                <a:ea typeface="Spoqa Han Sans Neo" panose="020B0500000000000000" pitchFamily="34" charset="-127"/>
              </a:rPr>
              <a:t>특히 </a:t>
            </a:r>
            <a:r>
              <a:rPr lang="en-US" altLang="ko-KR" dirty="0">
                <a:latin typeface="Spoqa Han Sans Neo" panose="020B0500000000000000" pitchFamily="34" charset="-127"/>
                <a:ea typeface="Spoqa Han Sans Neo" panose="020B0500000000000000" pitchFamily="34" charset="-127"/>
              </a:rPr>
              <a:t>UI/UX</a:t>
            </a:r>
            <a:r>
              <a:rPr lang="ko-KR" altLang="en-US" dirty="0">
                <a:latin typeface="Spoqa Han Sans Neo" panose="020B0500000000000000" pitchFamily="34" charset="-127"/>
                <a:ea typeface="Spoqa Han Sans Neo" panose="020B0500000000000000" pitchFamily="34" charset="-127"/>
              </a:rPr>
              <a:t>에 특화된 폰트 </a:t>
            </a:r>
            <a:r>
              <a:rPr lang="en-US" altLang="ko-KR" dirty="0">
                <a:latin typeface="Spoqa Han Sans Neo" panose="020B0500000000000000" pitchFamily="34" charset="-127"/>
                <a:ea typeface="Spoqa Han Sans Neo" panose="020B0500000000000000" pitchFamily="34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Spoqa Han Sans Neo" panose="020B0500000000000000" pitchFamily="34" charset="-127"/>
                <a:ea typeface="Spoqa Han Sans Neo" panose="020B0500000000000000" pitchFamily="34" charset="-127"/>
              </a:rPr>
              <a:t>너무 가볍지도</a:t>
            </a:r>
            <a:r>
              <a:rPr lang="en-US" altLang="ko-KR" dirty="0">
                <a:latin typeface="Spoqa Han Sans Neo" panose="020B0500000000000000" pitchFamily="34" charset="-127"/>
                <a:ea typeface="Spoqa Han Sans Neo" panose="020B0500000000000000" pitchFamily="34" charset="-127"/>
              </a:rPr>
              <a:t>, </a:t>
            </a:r>
            <a:r>
              <a:rPr lang="ko-KR" altLang="en-US" dirty="0">
                <a:latin typeface="Spoqa Han Sans Neo" panose="020B0500000000000000" pitchFamily="34" charset="-127"/>
                <a:ea typeface="Spoqa Han Sans Neo" panose="020B0500000000000000" pitchFamily="34" charset="-127"/>
              </a:rPr>
              <a:t>무겁지도 않은 균형 잡힌 디자인</a:t>
            </a:r>
            <a:endParaRPr lang="en-US" altLang="ko-KR" dirty="0">
              <a:latin typeface="Spoqa Han Sans Neo" panose="020B0500000000000000" pitchFamily="34" charset="-127"/>
              <a:ea typeface="Spoqa Han Sans Neo" panose="020B0500000000000000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Spoqa Han Sans Neo" panose="020B0500000000000000" pitchFamily="34" charset="-127"/>
                <a:ea typeface="Spoqa Han Sans Neo" panose="020B0500000000000000" pitchFamily="34" charset="-127"/>
              </a:rPr>
              <a:t>둥근 형태로 부드러운 인상을 주면서도 세련됨</a:t>
            </a:r>
            <a:endParaRPr lang="en-US" altLang="ko-KR" dirty="0">
              <a:latin typeface="Spoqa Han Sans Neo" panose="020B0500000000000000" pitchFamily="34" charset="-127"/>
              <a:ea typeface="Spoqa Han Sans Neo" panose="020B0500000000000000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Spoqa Han Sans Neo" panose="020B0500000000000000" pitchFamily="34" charset="-127"/>
                <a:ea typeface="Spoqa Han Sans Neo" panose="020B0500000000000000" pitchFamily="34" charset="-127"/>
              </a:rPr>
              <a:t>Manrope</a:t>
            </a:r>
            <a:r>
              <a:rPr lang="ko-KR" altLang="en-US" dirty="0">
                <a:latin typeface="Spoqa Han Sans Neo" panose="020B0500000000000000" pitchFamily="34" charset="-127"/>
                <a:ea typeface="Spoqa Han Sans Neo" panose="020B0500000000000000" pitchFamily="34" charset="-127"/>
              </a:rPr>
              <a:t>의 </a:t>
            </a:r>
            <a:r>
              <a:rPr lang="ko-KR" altLang="en-US" dirty="0" err="1">
                <a:latin typeface="Spoqa Han Sans Neo" panose="020B0500000000000000" pitchFamily="34" charset="-127"/>
                <a:ea typeface="Spoqa Han Sans Neo" panose="020B0500000000000000" pitchFamily="34" charset="-127"/>
              </a:rPr>
              <a:t>미니멀한</a:t>
            </a:r>
            <a:r>
              <a:rPr lang="ko-KR" altLang="en-US" dirty="0">
                <a:latin typeface="Spoqa Han Sans Neo" panose="020B0500000000000000" pitchFamily="34" charset="-127"/>
                <a:ea typeface="Spoqa Han Sans Neo" panose="020B0500000000000000" pitchFamily="34" charset="-127"/>
              </a:rPr>
              <a:t> 분위기와 조화롭게 어울림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33B7754-1CFC-499B-FE4D-C859EBD0E004}"/>
              </a:ext>
            </a:extLst>
          </p:cNvPr>
          <p:cNvSpPr txBox="1"/>
          <p:nvPr/>
        </p:nvSpPr>
        <p:spPr>
          <a:xfrm>
            <a:off x="2420155" y="4413977"/>
            <a:ext cx="7351693" cy="15728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atin typeface="Spoqa Han Sans Neo" panose="020B0500000000000000" pitchFamily="34" charset="-127"/>
                <a:ea typeface="Spoqa Han Sans Neo" panose="020B0500000000000000" pitchFamily="34" charset="-127"/>
              </a:rPr>
              <a:t>조합의 장점</a:t>
            </a:r>
            <a:endParaRPr lang="en-US" altLang="ko-KR" dirty="0">
              <a:latin typeface="Spoqa Han Sans Neo" panose="020B0500000000000000" pitchFamily="34" charset="-127"/>
              <a:ea typeface="Spoqa Han Sans Neo" panose="020B0500000000000000" pitchFamily="34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dirty="0">
                <a:latin typeface="Spoqa Han Sans Neo" panose="020B0500000000000000" pitchFamily="34" charset="-127"/>
                <a:ea typeface="Spoqa Han Sans Neo" panose="020B0500000000000000" pitchFamily="34" charset="-127"/>
              </a:rPr>
              <a:t>Manrope</a:t>
            </a:r>
            <a:r>
              <a:rPr lang="ko-KR" altLang="en-US" dirty="0">
                <a:latin typeface="Spoqa Han Sans Neo" panose="020B0500000000000000" pitchFamily="34" charset="-127"/>
                <a:ea typeface="Spoqa Han Sans Neo" panose="020B0500000000000000" pitchFamily="34" charset="-127"/>
              </a:rPr>
              <a:t>의 모던함 </a:t>
            </a:r>
            <a:r>
              <a:rPr lang="en-US" altLang="ko-KR" dirty="0">
                <a:latin typeface="Spoqa Han Sans Neo" panose="020B0500000000000000" pitchFamily="34" charset="-127"/>
                <a:ea typeface="Spoqa Han Sans Neo" panose="020B0500000000000000" pitchFamily="34" charset="-127"/>
              </a:rPr>
              <a:t>+ </a:t>
            </a:r>
            <a:r>
              <a:rPr lang="en-US" altLang="ko-KR" dirty="0" err="1">
                <a:latin typeface="Spoqa Han Sans Neo" panose="020B0500000000000000" pitchFamily="34" charset="-127"/>
                <a:ea typeface="Spoqa Han Sans Neo" panose="020B0500000000000000" pitchFamily="34" charset="-127"/>
              </a:rPr>
              <a:t>Spoqa</a:t>
            </a:r>
            <a:r>
              <a:rPr lang="en-US" altLang="ko-KR" dirty="0">
                <a:latin typeface="Spoqa Han Sans Neo" panose="020B0500000000000000" pitchFamily="34" charset="-127"/>
                <a:ea typeface="Spoqa Han Sans Neo" panose="020B0500000000000000" pitchFamily="34" charset="-127"/>
              </a:rPr>
              <a:t> Han Sans Neo</a:t>
            </a:r>
            <a:r>
              <a:rPr lang="ko-KR" altLang="en-US" dirty="0">
                <a:latin typeface="Spoqa Han Sans Neo" panose="020B0500000000000000" pitchFamily="34" charset="-127"/>
                <a:ea typeface="Spoqa Han Sans Neo" panose="020B0500000000000000" pitchFamily="34" charset="-127"/>
              </a:rPr>
              <a:t>의 깔끔한 </a:t>
            </a:r>
            <a:r>
              <a:rPr lang="en-US" altLang="ko-KR" dirty="0">
                <a:latin typeface="Spoqa Han Sans Neo" panose="020B0500000000000000" pitchFamily="34" charset="-127"/>
                <a:ea typeface="Spoqa Han Sans Neo" panose="020B0500000000000000" pitchFamily="34" charset="-127"/>
              </a:rPr>
              <a:t>UI </a:t>
            </a:r>
            <a:r>
              <a:rPr lang="ko-KR" altLang="en-US" dirty="0">
                <a:latin typeface="Spoqa Han Sans Neo" panose="020B0500000000000000" pitchFamily="34" charset="-127"/>
                <a:ea typeface="Spoqa Han Sans Neo" panose="020B0500000000000000" pitchFamily="34" charset="-127"/>
              </a:rPr>
              <a:t>친화적 디자인</a:t>
            </a:r>
            <a:endParaRPr lang="en-US" altLang="ko-KR" dirty="0">
              <a:latin typeface="Spoqa Han Sans Neo" panose="020B0500000000000000" pitchFamily="34" charset="-127"/>
              <a:ea typeface="Spoqa Han Sans Neo" panose="020B0500000000000000" pitchFamily="34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dirty="0">
                <a:latin typeface="Spoqa Han Sans Neo" panose="020B0500000000000000" pitchFamily="34" charset="-127"/>
                <a:ea typeface="Spoqa Han Sans Neo" panose="020B0500000000000000" pitchFamily="34" charset="-127"/>
              </a:rPr>
              <a:t>둘 다 웹과 앱에서 가독성이 뛰어난 폰트</a:t>
            </a:r>
            <a:endParaRPr lang="en-US" altLang="ko-KR" dirty="0">
              <a:latin typeface="Spoqa Han Sans Neo" panose="020B0500000000000000" pitchFamily="34" charset="-127"/>
              <a:ea typeface="Spoqa Han Sans Neo" panose="020B0500000000000000" pitchFamily="34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dirty="0">
                <a:latin typeface="Spoqa Han Sans Neo" panose="020B0500000000000000" pitchFamily="34" charset="-127"/>
                <a:ea typeface="Spoqa Han Sans Neo" panose="020B0500000000000000" pitchFamily="34" charset="-127"/>
              </a:rPr>
              <a:t>디지털 서비스</a:t>
            </a:r>
            <a:r>
              <a:rPr lang="en-US" altLang="ko-KR" dirty="0">
                <a:latin typeface="Spoqa Han Sans Neo" panose="020B0500000000000000" pitchFamily="34" charset="-127"/>
                <a:ea typeface="Spoqa Han Sans Neo" panose="020B0500000000000000" pitchFamily="34" charset="-127"/>
              </a:rPr>
              <a:t>, </a:t>
            </a:r>
            <a:r>
              <a:rPr lang="ko-KR" altLang="en-US" dirty="0">
                <a:latin typeface="Spoqa Han Sans Neo" panose="020B0500000000000000" pitchFamily="34" charset="-127"/>
                <a:ea typeface="Spoqa Han Sans Neo" panose="020B0500000000000000" pitchFamily="34" charset="-127"/>
              </a:rPr>
              <a:t>브랜드 아이덴티티</a:t>
            </a:r>
            <a:r>
              <a:rPr lang="en-US" altLang="ko-KR" dirty="0">
                <a:latin typeface="Spoqa Han Sans Neo" panose="020B0500000000000000" pitchFamily="34" charset="-127"/>
                <a:ea typeface="Spoqa Han Sans Neo" panose="020B0500000000000000" pitchFamily="34" charset="-127"/>
              </a:rPr>
              <a:t>, UI </a:t>
            </a:r>
            <a:r>
              <a:rPr lang="ko-KR" altLang="en-US" dirty="0">
                <a:latin typeface="Spoqa Han Sans Neo" panose="020B0500000000000000" pitchFamily="34" charset="-127"/>
                <a:ea typeface="Spoqa Han Sans Neo" panose="020B0500000000000000" pitchFamily="34" charset="-127"/>
              </a:rPr>
              <a:t>요소 등에 최적화</a:t>
            </a:r>
            <a:endParaRPr lang="en-US" altLang="ko-KR" dirty="0">
              <a:latin typeface="Spoqa Han Sans Neo" panose="020B0500000000000000" pitchFamily="34" charset="-127"/>
              <a:ea typeface="Spoqa Han Sans Neo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885672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EF4C25D-7299-C6DB-A46D-68EA702A8A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651" y="494596"/>
            <a:ext cx="2781688" cy="119079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5ABC9CF-CC0C-C4AE-BE7C-BBD9E5E3E9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4220" y="752726"/>
            <a:ext cx="2682942" cy="452746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06C0C32-D768-F702-55A3-EC03F89DFA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493" y="1961945"/>
            <a:ext cx="2838846" cy="146705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1D976E2-D99A-E3E8-A798-3A1F35DE78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493" y="3628978"/>
            <a:ext cx="2800741" cy="172426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9637F988-8142-C9DA-AEE5-BA74542F05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46753" y="3710354"/>
            <a:ext cx="2934109" cy="838317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FC895088-E171-3CC1-600E-C5CBF3DB11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37226" y="1302306"/>
            <a:ext cx="2943636" cy="197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2271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0947E1-E21B-C5BB-9A05-8E730A51B0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CEC224-1788-5F3F-8601-D52B391FF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dirty="0"/>
              <a:t>Inter + </a:t>
            </a:r>
            <a:r>
              <a:rPr lang="en-US" altLang="ko-KR" sz="3600" dirty="0" err="1"/>
              <a:t>Pretendard</a:t>
            </a:r>
            <a:r>
              <a:rPr lang="en-US" altLang="ko-KR" sz="3600" dirty="0"/>
              <a:t> </a:t>
            </a:r>
            <a:r>
              <a:rPr lang="ko-KR" altLang="en-US" sz="3600" dirty="0"/>
              <a:t>조합 </a:t>
            </a:r>
            <a:r>
              <a:rPr lang="en-US" altLang="ko-KR" sz="3600" dirty="0"/>
              <a:t>(</a:t>
            </a:r>
            <a:r>
              <a:rPr lang="ko-KR" altLang="en-US" sz="3600" dirty="0"/>
              <a:t>한</a:t>
            </a:r>
            <a:r>
              <a:rPr lang="en-US" altLang="ko-KR" sz="3600" dirty="0"/>
              <a:t>/</a:t>
            </a:r>
            <a:r>
              <a:rPr lang="ko-KR" altLang="en-US" sz="3600" dirty="0"/>
              <a:t>영</a:t>
            </a:r>
            <a:r>
              <a:rPr lang="en-US" altLang="ko-KR" sz="3600" dirty="0"/>
              <a:t>)</a:t>
            </a:r>
            <a:endParaRPr lang="ko-KR" altLang="en-US" sz="3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976268C-31B2-0229-63A7-F9A60D9F87BD}"/>
              </a:ext>
            </a:extLst>
          </p:cNvPr>
          <p:cNvSpPr txBox="1"/>
          <p:nvPr/>
        </p:nvSpPr>
        <p:spPr>
          <a:xfrm>
            <a:off x="459521" y="1690688"/>
            <a:ext cx="5349541" cy="22653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Spoqa Han Sans Neo" panose="020B0500000000000000" pitchFamily="34" charset="-127"/>
                <a:ea typeface="Spoqa Han Sans Neo" panose="020B0500000000000000" pitchFamily="34" charset="-127"/>
              </a:rPr>
              <a:t>Inter (</a:t>
            </a:r>
            <a:r>
              <a:rPr lang="ko-KR" altLang="en-US" dirty="0">
                <a:latin typeface="Spoqa Han Sans Neo" panose="020B0500000000000000" pitchFamily="34" charset="-127"/>
                <a:ea typeface="Spoqa Han Sans Neo" panose="020B0500000000000000" pitchFamily="34" charset="-127"/>
              </a:rPr>
              <a:t>영문</a:t>
            </a:r>
            <a:r>
              <a:rPr lang="en-US" altLang="ko-KR" dirty="0">
                <a:latin typeface="Spoqa Han Sans Neo" panose="020B0500000000000000" pitchFamily="34" charset="-127"/>
                <a:ea typeface="Spoqa Han Sans Neo" panose="020B0500000000000000" pitchFamily="34" charset="-127"/>
              </a:rPr>
              <a:t>)</a:t>
            </a:r>
          </a:p>
          <a:p>
            <a:endParaRPr lang="en-US" altLang="ko-KR" dirty="0">
              <a:latin typeface="Spoqa Han Sans Neo" panose="020B0500000000000000" pitchFamily="34" charset="-127"/>
              <a:ea typeface="Spoqa Han Sans Neo" panose="020B0500000000000000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Spoqa Han Sans Neo" panose="020B0500000000000000" pitchFamily="34" charset="-127"/>
                <a:ea typeface="Spoqa Han Sans Neo" panose="020B0500000000000000" pitchFamily="34" charset="-127"/>
              </a:rPr>
              <a:t>구글 폰트에서 가장 많이 쓰이는 모던 </a:t>
            </a:r>
            <a:r>
              <a:rPr lang="en-US" altLang="ko-KR" dirty="0">
                <a:latin typeface="Spoqa Han Sans Neo" panose="020B0500000000000000" pitchFamily="34" charset="-127"/>
                <a:ea typeface="Spoqa Han Sans Neo" panose="020B0500000000000000" pitchFamily="34" charset="-127"/>
              </a:rPr>
              <a:t>UI</a:t>
            </a:r>
            <a:r>
              <a:rPr lang="ko-KR" altLang="en-US" dirty="0">
                <a:latin typeface="Spoqa Han Sans Neo" panose="020B0500000000000000" pitchFamily="34" charset="-127"/>
                <a:ea typeface="Spoqa Han Sans Neo" panose="020B0500000000000000" pitchFamily="34" charset="-127"/>
              </a:rPr>
              <a:t>폰트 중 하나</a:t>
            </a:r>
            <a:endParaRPr lang="en-US" altLang="ko-KR" dirty="0">
              <a:latin typeface="Spoqa Han Sans Neo" panose="020B0500000000000000" pitchFamily="34" charset="-127"/>
              <a:ea typeface="Spoqa Han Sans Neo" panose="020B0500000000000000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Spoqa Han Sans Neo" panose="020B0500000000000000" pitchFamily="34" charset="-127"/>
                <a:ea typeface="Spoqa Han Sans Neo" panose="020B0500000000000000" pitchFamily="34" charset="-127"/>
              </a:rPr>
              <a:t>기본적으로 웹과 모바일 인터페이스를 위해 설계됨</a:t>
            </a:r>
            <a:endParaRPr lang="en-US" altLang="ko-KR" dirty="0">
              <a:latin typeface="Spoqa Han Sans Neo" panose="020B0500000000000000" pitchFamily="34" charset="-127"/>
              <a:ea typeface="Spoqa Han Sans Neo" panose="020B0500000000000000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Spoqa Han Sans Neo" panose="020B0500000000000000" pitchFamily="34" charset="-127"/>
                <a:ea typeface="Spoqa Han Sans Neo" panose="020B0500000000000000" pitchFamily="34" charset="-127"/>
              </a:rPr>
              <a:t>가독성이 뛰어나고</a:t>
            </a:r>
            <a:r>
              <a:rPr lang="en-US" altLang="ko-KR" dirty="0">
                <a:latin typeface="Spoqa Han Sans Neo" panose="020B0500000000000000" pitchFamily="34" charset="-127"/>
                <a:ea typeface="Spoqa Han Sans Neo" panose="020B0500000000000000" pitchFamily="34" charset="-127"/>
              </a:rPr>
              <a:t>, </a:t>
            </a:r>
            <a:r>
              <a:rPr lang="ko-KR" altLang="en-US" dirty="0">
                <a:latin typeface="Spoqa Han Sans Neo" panose="020B0500000000000000" pitchFamily="34" charset="-127"/>
                <a:ea typeface="Spoqa Han Sans Neo" panose="020B0500000000000000" pitchFamily="34" charset="-127"/>
              </a:rPr>
              <a:t>어느 디자인에서도 잘 어울림</a:t>
            </a:r>
            <a:endParaRPr lang="en-US" altLang="ko-KR" dirty="0">
              <a:latin typeface="Spoqa Han Sans Neo" panose="020B0500000000000000" pitchFamily="34" charset="-127"/>
              <a:ea typeface="Spoqa Han Sans Neo" panose="020B0500000000000000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Spoqa Han Sans Neo" panose="020B0500000000000000" pitchFamily="34" charset="-127"/>
                <a:ea typeface="Spoqa Han Sans Neo" panose="020B0500000000000000" pitchFamily="34" charset="-127"/>
              </a:rPr>
              <a:t>디지털 브랜드</a:t>
            </a:r>
            <a:r>
              <a:rPr lang="en-US" altLang="ko-KR" dirty="0">
                <a:latin typeface="Spoqa Han Sans Neo" panose="020B0500000000000000" pitchFamily="34" charset="-127"/>
                <a:ea typeface="Spoqa Han Sans Neo" panose="020B0500000000000000" pitchFamily="34" charset="-127"/>
              </a:rPr>
              <a:t>, </a:t>
            </a:r>
            <a:r>
              <a:rPr lang="ko-KR" altLang="en-US" dirty="0" err="1">
                <a:latin typeface="Spoqa Han Sans Neo" panose="020B0500000000000000" pitchFamily="34" charset="-127"/>
                <a:ea typeface="Spoqa Han Sans Neo" panose="020B0500000000000000" pitchFamily="34" charset="-127"/>
              </a:rPr>
              <a:t>테크</a:t>
            </a:r>
            <a:r>
              <a:rPr lang="ko-KR" altLang="en-US" dirty="0">
                <a:latin typeface="Spoqa Han Sans Neo" panose="020B0500000000000000" pitchFamily="34" charset="-127"/>
                <a:ea typeface="Spoqa Han Sans Neo" panose="020B0500000000000000" pitchFamily="34" charset="-127"/>
              </a:rPr>
              <a:t> </a:t>
            </a:r>
            <a:r>
              <a:rPr lang="en-US" altLang="ko-KR" dirty="0">
                <a:latin typeface="Spoqa Han Sans Neo" panose="020B0500000000000000" pitchFamily="34" charset="-127"/>
                <a:ea typeface="Spoqa Han Sans Neo" panose="020B0500000000000000" pitchFamily="34" charset="-127"/>
              </a:rPr>
              <a:t>,</a:t>
            </a:r>
            <a:r>
              <a:rPr lang="ko-KR" altLang="en-US" dirty="0" err="1">
                <a:latin typeface="Spoqa Han Sans Neo" panose="020B0500000000000000" pitchFamily="34" charset="-127"/>
                <a:ea typeface="Spoqa Han Sans Neo" panose="020B0500000000000000" pitchFamily="34" charset="-127"/>
              </a:rPr>
              <a:t>스타트업과</a:t>
            </a:r>
            <a:r>
              <a:rPr lang="ko-KR" altLang="en-US" dirty="0">
                <a:latin typeface="Spoqa Han Sans Neo" panose="020B0500000000000000" pitchFamily="34" charset="-127"/>
                <a:ea typeface="Spoqa Han Sans Neo" panose="020B0500000000000000" pitchFamily="34" charset="-127"/>
              </a:rPr>
              <a:t> 조화로움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610709-5620-9BE7-FC3C-7F2E22CCC363}"/>
              </a:ext>
            </a:extLst>
          </p:cNvPr>
          <p:cNvSpPr txBox="1"/>
          <p:nvPr/>
        </p:nvSpPr>
        <p:spPr>
          <a:xfrm>
            <a:off x="6096000" y="1690688"/>
            <a:ext cx="5953874" cy="22653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latin typeface="Spoqa Han Sans Neo" panose="020B0500000000000000" pitchFamily="34" charset="-127"/>
                <a:ea typeface="Spoqa Han Sans Neo" panose="020B0500000000000000" pitchFamily="34" charset="-127"/>
              </a:rPr>
              <a:t>Spoqa</a:t>
            </a:r>
            <a:r>
              <a:rPr lang="en-US" altLang="ko-KR" dirty="0">
                <a:latin typeface="Spoqa Han Sans Neo" panose="020B0500000000000000" pitchFamily="34" charset="-127"/>
                <a:ea typeface="Spoqa Han Sans Neo" panose="020B0500000000000000" pitchFamily="34" charset="-127"/>
              </a:rPr>
              <a:t> Han Sans Neo (</a:t>
            </a:r>
            <a:r>
              <a:rPr lang="ko-KR" altLang="en-US" dirty="0">
                <a:latin typeface="Spoqa Han Sans Neo" panose="020B0500000000000000" pitchFamily="34" charset="-127"/>
                <a:ea typeface="Spoqa Han Sans Neo" panose="020B0500000000000000" pitchFamily="34" charset="-127"/>
              </a:rPr>
              <a:t>한글</a:t>
            </a:r>
            <a:r>
              <a:rPr lang="en-US" altLang="ko-KR" dirty="0">
                <a:latin typeface="Spoqa Han Sans Neo" panose="020B0500000000000000" pitchFamily="34" charset="-127"/>
                <a:ea typeface="Spoqa Han Sans Neo" panose="020B0500000000000000" pitchFamily="34" charset="-127"/>
              </a:rPr>
              <a:t>)</a:t>
            </a:r>
          </a:p>
          <a:p>
            <a:endParaRPr lang="en-US" altLang="ko-KR" dirty="0">
              <a:latin typeface="Spoqa Han Sans Neo" panose="020B0500000000000000" pitchFamily="34" charset="-127"/>
              <a:ea typeface="Spoqa Han Sans Neo" panose="020B0500000000000000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Spoqa Han Sans Neo" panose="020B0500000000000000" pitchFamily="34" charset="-127"/>
                <a:ea typeface="Spoqa Han Sans Neo" panose="020B0500000000000000" pitchFamily="34" charset="-127"/>
              </a:rPr>
              <a:t>최신 트렌드 한글 폰트 </a:t>
            </a:r>
            <a:r>
              <a:rPr lang="en-US" altLang="ko-KR" dirty="0">
                <a:latin typeface="Spoqa Han Sans Neo" panose="020B0500000000000000" pitchFamily="34" charset="-127"/>
                <a:ea typeface="Spoqa Han Sans Neo" panose="020B0500000000000000" pitchFamily="34" charset="-127"/>
              </a:rPr>
              <a:t>( </a:t>
            </a:r>
            <a:r>
              <a:rPr lang="ko-KR" altLang="en-US" dirty="0">
                <a:latin typeface="Spoqa Han Sans Neo" panose="020B0500000000000000" pitchFamily="34" charset="-127"/>
                <a:ea typeface="Spoqa Han Sans Neo" panose="020B0500000000000000" pitchFamily="34" charset="-127"/>
              </a:rPr>
              <a:t>네이버</a:t>
            </a:r>
            <a:r>
              <a:rPr lang="en-US" altLang="ko-KR" dirty="0">
                <a:latin typeface="Spoqa Han Sans Neo" panose="020B0500000000000000" pitchFamily="34" charset="-127"/>
                <a:ea typeface="Spoqa Han Sans Neo" panose="020B0500000000000000" pitchFamily="34" charset="-127"/>
              </a:rPr>
              <a:t>, </a:t>
            </a:r>
            <a:r>
              <a:rPr lang="ko-KR" altLang="en-US" dirty="0">
                <a:latin typeface="Spoqa Han Sans Neo" panose="020B0500000000000000" pitchFamily="34" charset="-127"/>
                <a:ea typeface="Spoqa Han Sans Neo" panose="020B0500000000000000" pitchFamily="34" charset="-127"/>
              </a:rPr>
              <a:t>카카오 등 사용 </a:t>
            </a:r>
            <a:r>
              <a:rPr lang="en-US" altLang="ko-KR" dirty="0">
                <a:latin typeface="Spoqa Han Sans Neo" panose="020B0500000000000000" pitchFamily="34" charset="-127"/>
                <a:ea typeface="Spoqa Han Sans Neo" panose="020B0500000000000000" pitchFamily="34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Spoqa Han Sans Neo" panose="020B0500000000000000" pitchFamily="34" charset="-127"/>
                <a:ea typeface="Spoqa Han Sans Neo" panose="020B0500000000000000" pitchFamily="34" charset="-127"/>
              </a:rPr>
              <a:t>한글의 고유 형태를 유지하면서</a:t>
            </a:r>
            <a:r>
              <a:rPr lang="en-US" altLang="ko-KR" dirty="0">
                <a:latin typeface="Spoqa Han Sans Neo" panose="020B0500000000000000" pitchFamily="34" charset="-127"/>
                <a:ea typeface="Spoqa Han Sans Neo" panose="020B0500000000000000" pitchFamily="34" charset="-127"/>
              </a:rPr>
              <a:t>, </a:t>
            </a:r>
            <a:r>
              <a:rPr lang="ko-KR" altLang="en-US" dirty="0">
                <a:latin typeface="Spoqa Han Sans Neo" panose="020B0500000000000000" pitchFamily="34" charset="-127"/>
                <a:ea typeface="Spoqa Han Sans Neo" panose="020B0500000000000000" pitchFamily="34" charset="-127"/>
              </a:rPr>
              <a:t>영문과 잘 어울리도록 설계</a:t>
            </a:r>
            <a:endParaRPr lang="en-US" altLang="ko-KR" dirty="0">
              <a:latin typeface="Spoqa Han Sans Neo" panose="020B0500000000000000" pitchFamily="34" charset="-127"/>
              <a:ea typeface="Spoqa Han Sans Neo" panose="020B0500000000000000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Spoqa Han Sans Neo" panose="020B0500000000000000" pitchFamily="34" charset="-127"/>
                <a:ea typeface="Spoqa Han Sans Neo" panose="020B0500000000000000" pitchFamily="34" charset="-127"/>
              </a:rPr>
              <a:t>다양한 굵기가 있어 전천후 사용 가능</a:t>
            </a:r>
            <a:endParaRPr lang="en-US" altLang="ko-KR" dirty="0">
              <a:latin typeface="Spoqa Han Sans Neo" panose="020B0500000000000000" pitchFamily="34" charset="-127"/>
              <a:ea typeface="Spoqa Han Sans Neo" panose="020B0500000000000000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Spoqa Han Sans Neo" panose="020B0500000000000000" pitchFamily="34" charset="-127"/>
                <a:ea typeface="Spoqa Han Sans Neo" panose="020B0500000000000000" pitchFamily="34" charset="-127"/>
              </a:rPr>
              <a:t>Inter</a:t>
            </a:r>
            <a:r>
              <a:rPr lang="ko-KR" altLang="en-US" dirty="0">
                <a:latin typeface="Spoqa Han Sans Neo" panose="020B0500000000000000" pitchFamily="34" charset="-127"/>
                <a:ea typeface="Spoqa Han Sans Neo" panose="020B0500000000000000" pitchFamily="34" charset="-127"/>
              </a:rPr>
              <a:t>와 매우 잘 어울리면서도 가독성이 뛰어남</a:t>
            </a:r>
            <a:endParaRPr lang="en-US" altLang="ko-KR" dirty="0">
              <a:latin typeface="Spoqa Han Sans Neo" panose="020B0500000000000000" pitchFamily="34" charset="-127"/>
              <a:ea typeface="Spoqa Han Sans Neo" panose="020B0500000000000000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E877D2B-9569-68D0-22FE-4CE9A8735992}"/>
              </a:ext>
            </a:extLst>
          </p:cNvPr>
          <p:cNvSpPr txBox="1"/>
          <p:nvPr/>
        </p:nvSpPr>
        <p:spPr>
          <a:xfrm>
            <a:off x="2436988" y="4413977"/>
            <a:ext cx="7318029" cy="15728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atin typeface="Spoqa Han Sans Neo" panose="020B0500000000000000" pitchFamily="34" charset="-127"/>
                <a:ea typeface="Spoqa Han Sans Neo" panose="020B0500000000000000" pitchFamily="34" charset="-127"/>
              </a:rPr>
              <a:t>조합의 장점</a:t>
            </a:r>
            <a:endParaRPr lang="en-US" altLang="ko-KR" dirty="0">
              <a:latin typeface="Spoqa Han Sans Neo" panose="020B0500000000000000" pitchFamily="34" charset="-127"/>
              <a:ea typeface="Spoqa Han Sans Neo" panose="020B0500000000000000" pitchFamily="34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dirty="0">
                <a:latin typeface="Spoqa Han Sans Neo" panose="020B0500000000000000" pitchFamily="34" charset="-127"/>
                <a:ea typeface="Spoqa Han Sans Neo" panose="020B0500000000000000" pitchFamily="34" charset="-127"/>
              </a:rPr>
              <a:t>Inter</a:t>
            </a:r>
            <a:r>
              <a:rPr lang="ko-KR" altLang="en-US" dirty="0">
                <a:latin typeface="Spoqa Han Sans Neo" panose="020B0500000000000000" pitchFamily="34" charset="-127"/>
                <a:ea typeface="Spoqa Han Sans Neo" panose="020B0500000000000000" pitchFamily="34" charset="-127"/>
              </a:rPr>
              <a:t>의 심플한 </a:t>
            </a:r>
            <a:r>
              <a:rPr lang="en-US" altLang="ko-KR" dirty="0">
                <a:latin typeface="Spoqa Han Sans Neo" panose="020B0500000000000000" pitchFamily="34" charset="-127"/>
                <a:ea typeface="Spoqa Han Sans Neo" panose="020B0500000000000000" pitchFamily="34" charset="-127"/>
              </a:rPr>
              <a:t>UI </a:t>
            </a:r>
            <a:r>
              <a:rPr lang="ko-KR" altLang="en-US" dirty="0">
                <a:latin typeface="Spoqa Han Sans Neo" panose="020B0500000000000000" pitchFamily="34" charset="-127"/>
                <a:ea typeface="Spoqa Han Sans Neo" panose="020B0500000000000000" pitchFamily="34" charset="-127"/>
              </a:rPr>
              <a:t>친화적 디자인 </a:t>
            </a:r>
            <a:r>
              <a:rPr lang="en-US" altLang="ko-KR" dirty="0">
                <a:latin typeface="Spoqa Han Sans Neo" panose="020B0500000000000000" pitchFamily="34" charset="-127"/>
                <a:ea typeface="Spoqa Han Sans Neo" panose="020B0500000000000000" pitchFamily="34" charset="-127"/>
              </a:rPr>
              <a:t>+ </a:t>
            </a:r>
            <a:r>
              <a:rPr lang="en-US" altLang="ko-KR" dirty="0" err="1">
                <a:latin typeface="Spoqa Han Sans Neo" panose="020B0500000000000000" pitchFamily="34" charset="-127"/>
                <a:ea typeface="Spoqa Han Sans Neo" panose="020B0500000000000000" pitchFamily="34" charset="-127"/>
              </a:rPr>
              <a:t>Pretendard</a:t>
            </a:r>
            <a:r>
              <a:rPr lang="ko-KR" altLang="en-US" dirty="0">
                <a:latin typeface="Spoqa Han Sans Neo" panose="020B0500000000000000" pitchFamily="34" charset="-127"/>
                <a:ea typeface="Spoqa Han Sans Neo" panose="020B0500000000000000" pitchFamily="34" charset="-127"/>
              </a:rPr>
              <a:t>의 균형 잡힌 한글 디자인</a:t>
            </a:r>
            <a:endParaRPr lang="en-US" altLang="ko-KR" dirty="0">
              <a:latin typeface="Spoqa Han Sans Neo" panose="020B0500000000000000" pitchFamily="34" charset="-127"/>
              <a:ea typeface="Spoqa Han Sans Neo" panose="020B0500000000000000" pitchFamily="34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dirty="0">
                <a:latin typeface="Spoqa Han Sans Neo" panose="020B0500000000000000" pitchFamily="34" charset="-127"/>
                <a:ea typeface="Spoqa Han Sans Neo" panose="020B0500000000000000" pitchFamily="34" charset="-127"/>
              </a:rPr>
              <a:t>스타트업</a:t>
            </a:r>
            <a:r>
              <a:rPr lang="en-US" altLang="ko-KR" dirty="0">
                <a:latin typeface="Spoqa Han Sans Neo" panose="020B0500000000000000" pitchFamily="34" charset="-127"/>
                <a:ea typeface="Spoqa Han Sans Neo" panose="020B0500000000000000" pitchFamily="34" charset="-127"/>
              </a:rPr>
              <a:t>, </a:t>
            </a:r>
            <a:r>
              <a:rPr lang="ko-KR" altLang="en-US" dirty="0" err="1">
                <a:latin typeface="Spoqa Han Sans Neo" panose="020B0500000000000000" pitchFamily="34" charset="-127"/>
                <a:ea typeface="Spoqa Han Sans Neo" panose="020B0500000000000000" pitchFamily="34" charset="-127"/>
              </a:rPr>
              <a:t>테크</a:t>
            </a:r>
            <a:r>
              <a:rPr lang="en-US" altLang="ko-KR" dirty="0">
                <a:latin typeface="Spoqa Han Sans Neo" panose="020B0500000000000000" pitchFamily="34" charset="-127"/>
                <a:ea typeface="Spoqa Han Sans Neo" panose="020B0500000000000000" pitchFamily="34" charset="-127"/>
              </a:rPr>
              <a:t>, </a:t>
            </a:r>
            <a:r>
              <a:rPr lang="ko-KR" altLang="en-US" dirty="0">
                <a:latin typeface="Spoqa Han Sans Neo" panose="020B0500000000000000" pitchFamily="34" charset="-127"/>
                <a:ea typeface="Spoqa Han Sans Neo" panose="020B0500000000000000" pitchFamily="34" charset="-127"/>
              </a:rPr>
              <a:t>웹</a:t>
            </a:r>
            <a:r>
              <a:rPr lang="en-US" altLang="ko-KR" dirty="0">
                <a:latin typeface="Spoqa Han Sans Neo" panose="020B0500000000000000" pitchFamily="34" charset="-127"/>
                <a:ea typeface="Spoqa Han Sans Neo" panose="020B0500000000000000" pitchFamily="34" charset="-127"/>
              </a:rPr>
              <a:t>/</a:t>
            </a:r>
            <a:r>
              <a:rPr lang="ko-KR" altLang="en-US" dirty="0">
                <a:latin typeface="Spoqa Han Sans Neo" panose="020B0500000000000000" pitchFamily="34" charset="-127"/>
                <a:ea typeface="Spoqa Han Sans Neo" panose="020B0500000000000000" pitchFamily="34" charset="-127"/>
              </a:rPr>
              <a:t>모바일 서비스에서 안정적인 조합</a:t>
            </a:r>
            <a:endParaRPr lang="en-US" altLang="ko-KR" dirty="0">
              <a:latin typeface="Spoqa Han Sans Neo" panose="020B0500000000000000" pitchFamily="34" charset="-127"/>
              <a:ea typeface="Spoqa Han Sans Neo" panose="020B0500000000000000" pitchFamily="34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dirty="0">
                <a:latin typeface="Spoqa Han Sans Neo" panose="020B0500000000000000" pitchFamily="34" charset="-127"/>
                <a:ea typeface="Spoqa Han Sans Neo" panose="020B0500000000000000" pitchFamily="34" charset="-127"/>
              </a:rPr>
              <a:t>UI, </a:t>
            </a:r>
            <a:r>
              <a:rPr lang="ko-KR" altLang="en-US" dirty="0">
                <a:latin typeface="Spoqa Han Sans Neo" panose="020B0500000000000000" pitchFamily="34" charset="-127"/>
                <a:ea typeface="Spoqa Han Sans Neo" panose="020B0500000000000000" pitchFamily="34" charset="-127"/>
              </a:rPr>
              <a:t>대시보드</a:t>
            </a:r>
            <a:r>
              <a:rPr lang="en-US" altLang="ko-KR" dirty="0">
                <a:latin typeface="Spoqa Han Sans Neo" panose="020B0500000000000000" pitchFamily="34" charset="-127"/>
                <a:ea typeface="Spoqa Han Sans Neo" panose="020B0500000000000000" pitchFamily="34" charset="-127"/>
              </a:rPr>
              <a:t>, </a:t>
            </a:r>
            <a:r>
              <a:rPr lang="ko-KR" altLang="en-US" dirty="0">
                <a:latin typeface="Spoqa Han Sans Neo" panose="020B0500000000000000" pitchFamily="34" charset="-127"/>
                <a:ea typeface="Spoqa Han Sans Neo" panose="020B0500000000000000" pitchFamily="34" charset="-127"/>
              </a:rPr>
              <a:t>웹사이트 본문 등 디지털 환경에서 매우 적합</a:t>
            </a:r>
            <a:endParaRPr lang="en-US" altLang="ko-KR" dirty="0">
              <a:latin typeface="Spoqa Han Sans Neo" panose="020B0500000000000000" pitchFamily="34" charset="-127"/>
              <a:ea typeface="Spoqa Han Sans Neo" panose="020B0500000000000000" pitchFamily="34" charset="-127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8C492A70-96D1-511D-E869-BEC5EE2810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Google Fonts에서 가장 많이 쓰이는 모던 UI 폰트 중 하나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268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FCC3F234-82B1-09D1-93CB-3F37B8DC38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1165" y="390653"/>
            <a:ext cx="9364382" cy="113363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0C672C4-C269-BA82-C8B3-7DCC098F73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0190" y="1872821"/>
            <a:ext cx="2924583" cy="4143953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FC95D367-5E79-C93C-58D0-A49461EB7F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1110" y="1872821"/>
            <a:ext cx="2524437" cy="4129377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16E860A5-A4A4-B385-5209-3B545CC927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0691" y="1872821"/>
            <a:ext cx="2953162" cy="4163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9589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9D173D-0650-EF21-959D-CC5C03BB62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A415B6-8A78-0441-6A27-F81CF232B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600"/>
              <a:t>결론</a:t>
            </a:r>
            <a:endParaRPr lang="ko-KR" altLang="en-US" sz="3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A7A6AC-ED2A-6A5C-4B32-CD34C1EF1C78}"/>
              </a:ext>
            </a:extLst>
          </p:cNvPr>
          <p:cNvSpPr txBox="1"/>
          <p:nvPr/>
        </p:nvSpPr>
        <p:spPr>
          <a:xfrm>
            <a:off x="838200" y="1588340"/>
            <a:ext cx="7869462" cy="17113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>
                <a:latin typeface="Spoqa Han Sans Neo" panose="020B0500000000000000" pitchFamily="34" charset="-127"/>
                <a:ea typeface="Spoqa Han Sans Neo" panose="020B0500000000000000" pitchFamily="34" charset="-127"/>
              </a:rPr>
              <a:t>디지털 환경에 최적화</a:t>
            </a:r>
            <a:endParaRPr lang="en-US" altLang="ko-KR">
              <a:latin typeface="Spoqa Han Sans Neo" panose="020B0500000000000000" pitchFamily="34" charset="-127"/>
              <a:ea typeface="Spoqa Han Sans Neo" panose="020B0500000000000000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>
                <a:latin typeface="Spoqa Han Sans Neo" panose="020B0500000000000000" pitchFamily="34" charset="-127"/>
                <a:ea typeface="Spoqa Han Sans Neo" panose="020B0500000000000000" pitchFamily="34" charset="-127"/>
              </a:rPr>
              <a:t>한글과 영문 폰트의 자연스러운 조화</a:t>
            </a:r>
            <a:endParaRPr lang="en-US" altLang="ko-KR">
              <a:latin typeface="Spoqa Han Sans Neo" panose="020B0500000000000000" pitchFamily="34" charset="-127"/>
              <a:ea typeface="Spoqa Han Sans Neo" panose="020B0500000000000000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>
                <a:latin typeface="Spoqa Han Sans Neo" panose="020B0500000000000000" pitchFamily="34" charset="-127"/>
                <a:ea typeface="Spoqa Han Sans Neo" panose="020B0500000000000000" pitchFamily="34" charset="-127"/>
              </a:rPr>
              <a:t>브랜드 아이덴티티와 </a:t>
            </a:r>
            <a:r>
              <a:rPr lang="en-US" altLang="ko-KR">
                <a:latin typeface="Spoqa Han Sans Neo" panose="020B0500000000000000" pitchFamily="34" charset="-127"/>
                <a:ea typeface="Spoqa Han Sans Neo" panose="020B0500000000000000" pitchFamily="34" charset="-127"/>
              </a:rPr>
              <a:t>CLAYN</a:t>
            </a:r>
            <a:r>
              <a:rPr lang="ko-KR" altLang="en-US">
                <a:latin typeface="Spoqa Han Sans Neo" panose="020B0500000000000000" pitchFamily="34" charset="-127"/>
                <a:ea typeface="Spoqa Han Sans Neo" panose="020B0500000000000000" pitchFamily="34" charset="-127"/>
              </a:rPr>
              <a:t>의 컨셉</a:t>
            </a:r>
            <a:r>
              <a:rPr lang="en-US" altLang="ko-KR">
                <a:latin typeface="Spoqa Han Sans Neo" panose="020B0500000000000000" pitchFamily="34" charset="-127"/>
                <a:ea typeface="Spoqa Han Sans Neo" panose="020B0500000000000000" pitchFamily="34" charset="-127"/>
              </a:rPr>
              <a:t>(</a:t>
            </a:r>
            <a:r>
              <a:rPr lang="ko-KR" altLang="en-US">
                <a:latin typeface="Spoqa Han Sans Neo" panose="020B0500000000000000" pitchFamily="34" charset="-127"/>
                <a:ea typeface="Spoqa Han Sans Neo" panose="020B0500000000000000" pitchFamily="34" charset="-127"/>
              </a:rPr>
              <a:t>스타트업</a:t>
            </a:r>
            <a:r>
              <a:rPr lang="en-US" altLang="ko-KR">
                <a:latin typeface="Spoqa Han Sans Neo" panose="020B0500000000000000" pitchFamily="34" charset="-127"/>
                <a:ea typeface="Spoqa Han Sans Neo" panose="020B0500000000000000" pitchFamily="34" charset="-127"/>
              </a:rPr>
              <a:t>, </a:t>
            </a:r>
            <a:r>
              <a:rPr lang="ko-KR" altLang="en-US">
                <a:latin typeface="Spoqa Han Sans Neo" panose="020B0500000000000000" pitchFamily="34" charset="-127"/>
                <a:ea typeface="Spoqa Han Sans Neo" panose="020B0500000000000000" pitchFamily="34" charset="-127"/>
              </a:rPr>
              <a:t>크리에이티브한 느낌</a:t>
            </a:r>
            <a:r>
              <a:rPr lang="en-US" altLang="ko-KR">
                <a:latin typeface="Spoqa Han Sans Neo" panose="020B0500000000000000" pitchFamily="34" charset="-127"/>
                <a:ea typeface="Spoqa Han Sans Neo" panose="020B0500000000000000" pitchFamily="34" charset="-127"/>
              </a:rPr>
              <a:t>)</a:t>
            </a:r>
            <a:r>
              <a:rPr lang="ko-KR" altLang="en-US">
                <a:latin typeface="Spoqa Han Sans Neo" panose="020B0500000000000000" pitchFamily="34" charset="-127"/>
                <a:ea typeface="Spoqa Han Sans Neo" panose="020B0500000000000000" pitchFamily="34" charset="-127"/>
              </a:rPr>
              <a:t>에 잘 맞음</a:t>
            </a:r>
            <a:endParaRPr lang="en-US" altLang="ko-KR">
              <a:latin typeface="Spoqa Han Sans Neo" panose="020B0500000000000000" pitchFamily="34" charset="-127"/>
              <a:ea typeface="Spoqa Han Sans Neo" panose="020B0500000000000000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>
                <a:latin typeface="Spoqa Han Sans Neo" panose="020B0500000000000000" pitchFamily="34" charset="-127"/>
                <a:ea typeface="Spoqa Han Sans Neo" panose="020B0500000000000000" pitchFamily="34" charset="-127"/>
              </a:rPr>
              <a:t>모던하고 미니멀한 분위기 </a:t>
            </a:r>
            <a:r>
              <a:rPr lang="en-US" altLang="ko-KR">
                <a:latin typeface="Spoqa Han Sans Neo" panose="020B0500000000000000" pitchFamily="34" charset="-127"/>
                <a:ea typeface="Spoqa Han Sans Neo" panose="020B0500000000000000" pitchFamily="34" charset="-127"/>
              </a:rPr>
              <a:t>( </a:t>
            </a:r>
            <a:r>
              <a:rPr lang="ko-KR" altLang="en-US">
                <a:latin typeface="Spoqa Han Sans Neo" panose="020B0500000000000000" pitchFamily="34" charset="-127"/>
                <a:ea typeface="Spoqa Han Sans Neo" panose="020B0500000000000000" pitchFamily="34" charset="-127"/>
              </a:rPr>
              <a:t>심플하지만 감각적인 디자인 연출  가능 </a:t>
            </a:r>
            <a:r>
              <a:rPr lang="en-US" altLang="ko-KR">
                <a:latin typeface="Spoqa Han Sans Neo" panose="020B0500000000000000" pitchFamily="34" charset="-127"/>
                <a:ea typeface="Spoqa Han Sans Neo" panose="020B0500000000000000" pitchFamily="34" charset="-127"/>
              </a:rPr>
              <a:t>)</a:t>
            </a:r>
            <a:endParaRPr lang="en-US" altLang="ko-KR" dirty="0">
              <a:latin typeface="Spoqa Han Sans Neo" panose="020B0500000000000000" pitchFamily="34" charset="-127"/>
              <a:ea typeface="Spoqa Han Sans Neo" panose="020B0500000000000000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A2F52F-3133-3D7F-45F7-A6884433F267}"/>
              </a:ext>
            </a:extLst>
          </p:cNvPr>
          <p:cNvSpPr txBox="1"/>
          <p:nvPr/>
        </p:nvSpPr>
        <p:spPr>
          <a:xfrm>
            <a:off x="838200" y="3696794"/>
            <a:ext cx="6013185" cy="8803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>
                <a:latin typeface="Spoqa Han Sans Neo" panose="020B0500000000000000" pitchFamily="34" charset="-127"/>
                <a:ea typeface="Spoqa Han Sans Neo" panose="020B0500000000000000" pitchFamily="34" charset="-127"/>
              </a:rPr>
              <a:t>깔끔하고 젠한 느낌 </a:t>
            </a:r>
            <a:r>
              <a:rPr lang="en-US" altLang="ko-KR">
                <a:latin typeface="Spoqa Han Sans Neo" panose="020B0500000000000000" pitchFamily="34" charset="-127"/>
                <a:ea typeface="Spoqa Han Sans Neo" panose="020B0500000000000000" pitchFamily="34" charset="-127"/>
              </a:rPr>
              <a:t>-&gt; Manrope + Spoqa Han Sans Neo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>
                <a:latin typeface="Spoqa Han Sans Neo" panose="020B0500000000000000" pitchFamily="34" charset="-127"/>
                <a:ea typeface="Spoqa Han Sans Neo" panose="020B0500000000000000" pitchFamily="34" charset="-127"/>
              </a:rPr>
              <a:t>트렌디하고 </a:t>
            </a:r>
            <a:r>
              <a:rPr lang="en-US" altLang="ko-KR">
                <a:latin typeface="Spoqa Han Sans Neo" panose="020B0500000000000000" pitchFamily="34" charset="-127"/>
                <a:ea typeface="Spoqa Han Sans Neo" panose="020B0500000000000000" pitchFamily="34" charset="-127"/>
              </a:rPr>
              <a:t>UI </a:t>
            </a:r>
            <a:r>
              <a:rPr lang="ko-KR" altLang="en-US">
                <a:latin typeface="Spoqa Han Sans Neo" panose="020B0500000000000000" pitchFamily="34" charset="-127"/>
                <a:ea typeface="Spoqa Han Sans Neo" panose="020B0500000000000000" pitchFamily="34" charset="-127"/>
              </a:rPr>
              <a:t>친화적인 느낌 </a:t>
            </a:r>
            <a:r>
              <a:rPr lang="en-US" altLang="ko-KR">
                <a:latin typeface="Spoqa Han Sans Neo" panose="020B0500000000000000" pitchFamily="34" charset="-127"/>
                <a:ea typeface="Spoqa Han Sans Neo" panose="020B0500000000000000" pitchFamily="34" charset="-127"/>
              </a:rPr>
              <a:t>-&gt; Inter + Pretendard</a:t>
            </a:r>
            <a:endParaRPr lang="en-US" altLang="ko-KR" dirty="0">
              <a:latin typeface="Spoqa Han Sans Neo" panose="020B0500000000000000" pitchFamily="34" charset="-127"/>
              <a:ea typeface="Spoqa Han Sans Neo" panose="020B0500000000000000" pitchFamily="34" charset="-127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8AA97EBC-2592-A534-E046-5C435FEAFA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Google Fonts에서 가장 많이 쓰이는 모던 UI 폰트 중 하나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75830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D4931F-EE7C-B6E7-DE10-B44E3BEB86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버튼</a:t>
            </a:r>
            <a:r>
              <a:rPr lang="en-US" altLang="ko-KR" dirty="0"/>
              <a:t>/</a:t>
            </a:r>
            <a:r>
              <a:rPr lang="ko-KR" altLang="en-US" dirty="0"/>
              <a:t>카드 스타일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D8F2190-7B83-8525-80CE-EABE4C71A6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ko-KR" altLang="en-US" dirty="0"/>
              <a:t>상황에 맞게 버튼 디자인 나눔</a:t>
            </a:r>
            <a:endParaRPr lang="en-US" altLang="ko-KR" dirty="0"/>
          </a:p>
          <a:p>
            <a:r>
              <a:rPr lang="ko-KR" altLang="en-US" dirty="0"/>
              <a:t>버튼 </a:t>
            </a:r>
            <a:r>
              <a:rPr lang="en-US" altLang="ko-KR" dirty="0"/>
              <a:t>type1</a:t>
            </a:r>
            <a:r>
              <a:rPr lang="ko-KR" altLang="en-US" dirty="0"/>
              <a:t>과 </a:t>
            </a:r>
            <a:r>
              <a:rPr lang="en-US" altLang="ko-KR" dirty="0"/>
              <a:t>type2</a:t>
            </a:r>
            <a:r>
              <a:rPr lang="ko-KR" altLang="en-US" dirty="0"/>
              <a:t> 형태로 나뉨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버튼의 색과 디자인은 기본적으로 각 버튼의 </a:t>
            </a:r>
            <a:r>
              <a:rPr lang="en-US" altLang="ko-KR" dirty="0"/>
              <a:t>type</a:t>
            </a:r>
            <a:r>
              <a:rPr lang="ko-KR" altLang="en-US" dirty="0" err="1"/>
              <a:t>끼리는</a:t>
            </a:r>
            <a:r>
              <a:rPr lang="ko-KR" altLang="en-US" dirty="0"/>
              <a:t> 공통되어 있음</a:t>
            </a:r>
            <a:endParaRPr lang="en-US" altLang="ko-KR" dirty="0"/>
          </a:p>
          <a:p>
            <a:r>
              <a:rPr lang="en-US" altLang="ko-KR" dirty="0"/>
              <a:t>Modal </a:t>
            </a:r>
            <a:r>
              <a:rPr lang="ko-KR" altLang="en-US" dirty="0"/>
              <a:t>안에 있는 추가적인 </a:t>
            </a:r>
            <a:r>
              <a:rPr lang="ko-KR" altLang="en-US" dirty="0" err="1"/>
              <a:t>네비</a:t>
            </a:r>
            <a:r>
              <a:rPr lang="en-US" altLang="ko-KR" dirty="0"/>
              <a:t> menu</a:t>
            </a:r>
            <a:r>
              <a:rPr lang="ko-KR" altLang="en-US" dirty="0"/>
              <a:t>들은 텍스트로 제공</a:t>
            </a:r>
            <a:endParaRPr lang="en-US" altLang="ko-KR" dirty="0"/>
          </a:p>
          <a:p>
            <a:r>
              <a:rPr lang="en-US" altLang="ko-KR" dirty="0"/>
              <a:t>Nav </a:t>
            </a:r>
            <a:r>
              <a:rPr lang="en-US" altLang="ko-KR" dirty="0" err="1"/>
              <a:t>Btn</a:t>
            </a:r>
            <a:r>
              <a:rPr lang="ko-KR" altLang="en-US" dirty="0"/>
              <a:t>과 장바구니 </a:t>
            </a:r>
            <a:r>
              <a:rPr lang="en-US" altLang="ko-KR" dirty="0" err="1"/>
              <a:t>Btn</a:t>
            </a:r>
            <a:r>
              <a:rPr lang="ko-KR" altLang="en-US" dirty="0"/>
              <a:t>은 따로 제작</a:t>
            </a:r>
            <a:endParaRPr lang="en-US" altLang="ko-KR" dirty="0"/>
          </a:p>
          <a:p>
            <a:r>
              <a:rPr lang="en-US" altLang="ko-KR" dirty="0"/>
              <a:t>Swiper</a:t>
            </a:r>
            <a:r>
              <a:rPr lang="ko-KR" altLang="en-US" dirty="0"/>
              <a:t> 상품 카드 형태들은 </a:t>
            </a:r>
            <a:r>
              <a:rPr lang="en-US" altLang="ko-KR" dirty="0"/>
              <a:t>portrait / landscape</a:t>
            </a:r>
            <a:r>
              <a:rPr lang="ko-KR" altLang="en-US" dirty="0"/>
              <a:t>에 맞게 다르게  적용</a:t>
            </a:r>
            <a:endParaRPr lang="en-US" altLang="ko-KR" dirty="0"/>
          </a:p>
          <a:p>
            <a:r>
              <a:rPr lang="ko-KR" altLang="en-US" dirty="0"/>
              <a:t>기본적으로 컴포넌트 요소들의 </a:t>
            </a:r>
            <a:r>
              <a:rPr lang="en-US" altLang="ko-KR" dirty="0"/>
              <a:t>color</a:t>
            </a:r>
            <a:r>
              <a:rPr lang="ko-KR" altLang="en-US" dirty="0"/>
              <a:t>는 </a:t>
            </a:r>
            <a:r>
              <a:rPr lang="en-US" altLang="ko-KR" dirty="0"/>
              <a:t>#222222 </a:t>
            </a:r>
          </a:p>
          <a:p>
            <a:pPr marL="0" indent="0">
              <a:buNone/>
            </a:pPr>
            <a:r>
              <a:rPr lang="en-US" altLang="ko-KR" dirty="0"/>
              <a:t>	( body text color )</a:t>
            </a:r>
          </a:p>
          <a:p>
            <a:pPr marL="0" indent="0"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5686143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9FBA55-B192-8201-4B29-9238829E1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메뉴 버튼 </a:t>
            </a:r>
            <a:r>
              <a:rPr lang="en-US" altLang="ko-KR" dirty="0"/>
              <a:t>( </a:t>
            </a:r>
            <a:r>
              <a:rPr lang="ko-KR" altLang="en-US" dirty="0"/>
              <a:t>메뉴 </a:t>
            </a:r>
            <a:r>
              <a:rPr lang="en-US" altLang="ko-KR" dirty="0"/>
              <a:t>, </a:t>
            </a:r>
            <a:r>
              <a:rPr lang="ko-KR" altLang="en-US" dirty="0"/>
              <a:t>장바구니 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DDE27FF-E4AE-BECE-4B4A-4EB2D7654F93}"/>
              </a:ext>
            </a:extLst>
          </p:cNvPr>
          <p:cNvSpPr txBox="1"/>
          <p:nvPr/>
        </p:nvSpPr>
        <p:spPr>
          <a:xfrm>
            <a:off x="1055077" y="1990578"/>
            <a:ext cx="4546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메뉴 버튼은 </a:t>
            </a:r>
            <a:r>
              <a:rPr lang="en-US" altLang="ko-KR" dirty="0"/>
              <a:t>span</a:t>
            </a:r>
            <a:r>
              <a:rPr lang="ko-KR" altLang="en-US" dirty="0"/>
              <a:t>태그로 만든 햄버거 형식</a:t>
            </a:r>
            <a:endParaRPr lang="en-US" altLang="ko-KR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3E2D3060-95AF-A046-72F0-3C6C6B5652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9754" y="1951375"/>
            <a:ext cx="543001" cy="44773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0A4D0E1-6672-5EC0-BC69-0BE9554AA683}"/>
              </a:ext>
            </a:extLst>
          </p:cNvPr>
          <p:cNvSpPr txBox="1"/>
          <p:nvPr/>
        </p:nvSpPr>
        <p:spPr>
          <a:xfrm>
            <a:off x="1055077" y="2532184"/>
            <a:ext cx="29515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Hover </a:t>
            </a:r>
            <a:r>
              <a:rPr lang="ko-KR" altLang="en-US" dirty="0"/>
              <a:t>하면 </a:t>
            </a:r>
            <a:r>
              <a:rPr lang="en-US" altLang="ko-KR" dirty="0"/>
              <a:t>transition </a:t>
            </a:r>
            <a:r>
              <a:rPr lang="ko-KR" altLang="en-US" dirty="0"/>
              <a:t>적용</a:t>
            </a:r>
            <a:endParaRPr lang="en-US" altLang="ko-KR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57B3AAE3-B6C1-5007-F1AB-540CABE88A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3580" y="2501410"/>
            <a:ext cx="552527" cy="40010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52F47B6-1D00-1926-E9BB-B658BBD19732}"/>
              </a:ext>
            </a:extLst>
          </p:cNvPr>
          <p:cNvSpPr txBox="1"/>
          <p:nvPr/>
        </p:nvSpPr>
        <p:spPr>
          <a:xfrm>
            <a:off x="1055077" y="3072210"/>
            <a:ext cx="7106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클릭 시</a:t>
            </a:r>
            <a:r>
              <a:rPr lang="en-US" altLang="ko-KR" dirty="0"/>
              <a:t>, </a:t>
            </a:r>
            <a:r>
              <a:rPr lang="ko-KR" altLang="en-US" dirty="0"/>
              <a:t>배경색이 다른 </a:t>
            </a:r>
            <a:r>
              <a:rPr lang="ko-KR" altLang="en-US" dirty="0" err="1"/>
              <a:t>모달이</a:t>
            </a:r>
            <a:r>
              <a:rPr lang="ko-KR" altLang="en-US" dirty="0"/>
              <a:t> 열리고</a:t>
            </a:r>
            <a:r>
              <a:rPr lang="en-US" altLang="ko-KR" dirty="0"/>
              <a:t>, </a:t>
            </a:r>
            <a:r>
              <a:rPr lang="ko-KR" altLang="en-US" dirty="0"/>
              <a:t>그에 맞게끔 색과 형태 변형</a:t>
            </a:r>
            <a:endParaRPr lang="en-US" altLang="ko-KR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FE0BA62E-FFAB-D406-BD7B-30440F0A45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1510" y="3029469"/>
            <a:ext cx="495543" cy="45481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6EA1746-B55D-DC1E-326B-A379F6D43B09}"/>
              </a:ext>
            </a:extLst>
          </p:cNvPr>
          <p:cNvSpPr txBox="1"/>
          <p:nvPr/>
        </p:nvSpPr>
        <p:spPr>
          <a:xfrm>
            <a:off x="1055077" y="3728016"/>
            <a:ext cx="7241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장바구니 버튼은 직관적으로 장바구니 형태로 표현</a:t>
            </a:r>
            <a:r>
              <a:rPr lang="en-US" altLang="ko-KR" dirty="0"/>
              <a:t>, </a:t>
            </a:r>
            <a:r>
              <a:rPr lang="ko-KR" altLang="en-US" dirty="0"/>
              <a:t>벡터 </a:t>
            </a:r>
            <a:r>
              <a:rPr lang="en-US" altLang="ko-KR" dirty="0" err="1"/>
              <a:t>svg</a:t>
            </a:r>
            <a:r>
              <a:rPr lang="ko-KR" altLang="en-US" dirty="0"/>
              <a:t>로 제작</a:t>
            </a:r>
            <a:endParaRPr lang="en-US" altLang="ko-KR" dirty="0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E7BBF408-4A87-3EA7-86C2-C9FEE48FAF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96290" y="3631655"/>
            <a:ext cx="600159" cy="562053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1D89FBE-49D1-6536-23C0-F14865509FF4}"/>
              </a:ext>
            </a:extLst>
          </p:cNvPr>
          <p:cNvSpPr txBox="1"/>
          <p:nvPr/>
        </p:nvSpPr>
        <p:spPr>
          <a:xfrm>
            <a:off x="1055077" y="4283038"/>
            <a:ext cx="5485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네비게이션 </a:t>
            </a:r>
            <a:r>
              <a:rPr lang="ko-KR" altLang="en-US" dirty="0" err="1"/>
              <a:t>모달이</a:t>
            </a:r>
            <a:r>
              <a:rPr lang="ko-KR" altLang="en-US" dirty="0"/>
              <a:t> 열린 </a:t>
            </a:r>
            <a:r>
              <a:rPr lang="en-US" altLang="ko-KR" dirty="0"/>
              <a:t>nav menu</a:t>
            </a:r>
            <a:r>
              <a:rPr lang="ko-KR" altLang="en-US" dirty="0"/>
              <a:t>들은 </a:t>
            </a:r>
            <a:r>
              <a:rPr lang="en-US" altLang="ko-KR" dirty="0"/>
              <a:t>text</a:t>
            </a:r>
            <a:r>
              <a:rPr lang="ko-KR" altLang="en-US" dirty="0"/>
              <a:t>로 제공</a:t>
            </a:r>
            <a:endParaRPr lang="en-US" altLang="ko-KR" dirty="0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D5AE651D-F484-9631-7AC3-A85189E0A6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86884" y="4283038"/>
            <a:ext cx="2009565" cy="2098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9759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DEE522-FC82-ED31-ECA2-4C4C377B46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일반</a:t>
            </a:r>
            <a:r>
              <a:rPr lang="en-US" altLang="ko-KR" dirty="0"/>
              <a:t>/</a:t>
            </a:r>
            <a:r>
              <a:rPr lang="ko-KR" altLang="en-US" dirty="0"/>
              <a:t>상품 버튼과 </a:t>
            </a:r>
            <a:r>
              <a:rPr lang="en-US" altLang="ko-KR" dirty="0" err="1"/>
              <a:t>href</a:t>
            </a:r>
            <a:r>
              <a:rPr lang="en-US" altLang="ko-KR" dirty="0"/>
              <a:t> </a:t>
            </a:r>
            <a:r>
              <a:rPr lang="ko-KR" altLang="en-US" dirty="0"/>
              <a:t>제공 버튼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80CA3C-F921-4BE4-4F22-170DDC4333C4}"/>
              </a:ext>
            </a:extLst>
          </p:cNvPr>
          <p:cNvSpPr txBox="1"/>
          <p:nvPr/>
        </p:nvSpPr>
        <p:spPr>
          <a:xfrm>
            <a:off x="1055077" y="1990578"/>
            <a:ext cx="4116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일반</a:t>
            </a:r>
            <a:r>
              <a:rPr lang="en-US" altLang="ko-KR" dirty="0"/>
              <a:t>/</a:t>
            </a:r>
            <a:r>
              <a:rPr lang="ko-KR" altLang="en-US" dirty="0"/>
              <a:t>상품 버튼 디자인</a:t>
            </a:r>
            <a:r>
              <a:rPr lang="en-US" altLang="ko-KR" dirty="0"/>
              <a:t>,</a:t>
            </a:r>
            <a:r>
              <a:rPr lang="ko-KR" altLang="en-US" dirty="0"/>
              <a:t>컬러 일괄 적용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A427E9A-E7C6-DB22-4E7B-2924AA2D16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077" y="2600209"/>
            <a:ext cx="2000529" cy="82879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44850BA-9383-55A1-3746-959A6B536E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0960" y="2600209"/>
            <a:ext cx="1790950" cy="83831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6CDF156-0FA4-AADB-1435-76630D756B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7264" y="1727239"/>
            <a:ext cx="2024547" cy="174594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0CD4B1F-670B-AA52-405C-F0ABF3F11DF2}"/>
              </a:ext>
            </a:extLst>
          </p:cNvPr>
          <p:cNvSpPr txBox="1"/>
          <p:nvPr/>
        </p:nvSpPr>
        <p:spPr>
          <a:xfrm>
            <a:off x="7613568" y="1727239"/>
            <a:ext cx="35158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hover </a:t>
            </a:r>
            <a:r>
              <a:rPr lang="ko-KR" altLang="en-US" dirty="0"/>
              <a:t>시 </a:t>
            </a:r>
            <a:r>
              <a:rPr lang="en-US" altLang="ko-KR" dirty="0"/>
              <a:t>jelly </a:t>
            </a:r>
            <a:r>
              <a:rPr lang="ko-KR" altLang="en-US" dirty="0"/>
              <a:t>효과 </a:t>
            </a:r>
            <a:r>
              <a:rPr lang="en-US" altLang="ko-KR" dirty="0"/>
              <a:t>point</a:t>
            </a:r>
            <a:r>
              <a:rPr lang="ko-KR" altLang="en-US" dirty="0"/>
              <a:t>로 사용</a:t>
            </a:r>
            <a:endParaRPr lang="en-US" altLang="ko-KR" dirty="0"/>
          </a:p>
          <a:p>
            <a:r>
              <a:rPr lang="ko-KR" altLang="en-US" dirty="0"/>
              <a:t>환기 효과 얻을 수 있음</a:t>
            </a:r>
            <a:r>
              <a:rPr lang="en-US" altLang="ko-KR" dirty="0"/>
              <a:t>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920417-526C-3A5C-9523-D0C5F33F190D}"/>
              </a:ext>
            </a:extLst>
          </p:cNvPr>
          <p:cNvSpPr txBox="1"/>
          <p:nvPr/>
        </p:nvSpPr>
        <p:spPr>
          <a:xfrm>
            <a:off x="1056057" y="3958525"/>
            <a:ext cx="1680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href</a:t>
            </a:r>
            <a:r>
              <a:rPr lang="en-US" altLang="ko-KR" dirty="0"/>
              <a:t> </a:t>
            </a:r>
            <a:r>
              <a:rPr lang="ko-KR" altLang="en-US" dirty="0"/>
              <a:t>제공 버튼</a:t>
            </a:r>
            <a:endParaRPr lang="en-US" altLang="ko-KR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216041CB-1D00-5094-5C15-954643D667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3493" y="3958525"/>
            <a:ext cx="1870666" cy="267505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3E1D238-2AF4-5B5F-698E-4B7E96892BB7}"/>
              </a:ext>
            </a:extLst>
          </p:cNvPr>
          <p:cNvSpPr txBox="1"/>
          <p:nvPr/>
        </p:nvSpPr>
        <p:spPr>
          <a:xfrm>
            <a:off x="1055077" y="3958525"/>
            <a:ext cx="1680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href</a:t>
            </a:r>
            <a:r>
              <a:rPr lang="en-US" altLang="ko-KR" dirty="0"/>
              <a:t> </a:t>
            </a:r>
            <a:r>
              <a:rPr lang="ko-KR" altLang="en-US" dirty="0"/>
              <a:t>제공 버튼</a:t>
            </a:r>
            <a:endParaRPr lang="en-US" altLang="ko-KR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A84389D5-2177-E016-6C53-29F51D694B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2513" y="3958525"/>
            <a:ext cx="1870666" cy="267505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F2D0693-4BC5-061D-DD54-919392A68509}"/>
              </a:ext>
            </a:extLst>
          </p:cNvPr>
          <p:cNvSpPr txBox="1"/>
          <p:nvPr/>
        </p:nvSpPr>
        <p:spPr>
          <a:xfrm>
            <a:off x="5255898" y="3958525"/>
            <a:ext cx="2789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사진 위에 모던하게 표현</a:t>
            </a:r>
            <a:r>
              <a:rPr lang="en-US" altLang="ko-KR" dirty="0"/>
              <a:t>.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872B6CDA-BC46-98A3-E95E-9B149B15F9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9431" y="4423081"/>
            <a:ext cx="2024547" cy="174594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875FAFD-E75B-DEC5-8153-E9ECC77442AC}"/>
              </a:ext>
            </a:extLst>
          </p:cNvPr>
          <p:cNvSpPr txBox="1"/>
          <p:nvPr/>
        </p:nvSpPr>
        <p:spPr>
          <a:xfrm>
            <a:off x="7521811" y="4423081"/>
            <a:ext cx="3325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마찬가지로 포인트 </a:t>
            </a:r>
            <a:r>
              <a:rPr lang="en-US" altLang="ko-KR" dirty="0"/>
              <a:t>hover </a:t>
            </a:r>
            <a:r>
              <a:rPr lang="ko-KR" altLang="en-US" dirty="0"/>
              <a:t>활용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0858390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CB4FCB-5FD0-9B5D-30F0-47FB0AF45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669925"/>
            <a:ext cx="4800600" cy="1325563"/>
          </a:xfrm>
        </p:spPr>
        <p:txBody>
          <a:bodyPr anchor="b">
            <a:normAutofit/>
          </a:bodyPr>
          <a:lstStyle/>
          <a:p>
            <a:r>
              <a:rPr lang="ko-KR" altLang="en-US">
                <a:solidFill>
                  <a:schemeClr val="bg1"/>
                </a:solidFill>
              </a:rPr>
              <a:t>이미지</a:t>
            </a:r>
            <a:r>
              <a:rPr lang="en-US" altLang="ko-KR">
                <a:solidFill>
                  <a:schemeClr val="bg1"/>
                </a:solidFill>
              </a:rPr>
              <a:t>/</a:t>
            </a:r>
            <a:r>
              <a:rPr lang="ko-KR" altLang="en-US">
                <a:solidFill>
                  <a:schemeClr val="bg1"/>
                </a:solidFill>
              </a:rPr>
              <a:t>비디오 가이드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140E174-6067-5381-CC82-9FA4FB1E2B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2288833"/>
            <a:ext cx="4800600" cy="3711571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altLang="ko-KR" sz="2000" dirty="0">
                <a:solidFill>
                  <a:srgbClr val="222222"/>
                </a:solidFill>
              </a:rPr>
              <a:t>CLAYN ( </a:t>
            </a:r>
            <a:r>
              <a:rPr lang="ko-KR" altLang="en-US" sz="2000" dirty="0">
                <a:solidFill>
                  <a:srgbClr val="222222"/>
                </a:solidFill>
              </a:rPr>
              <a:t>감성적이고 </a:t>
            </a:r>
            <a:r>
              <a:rPr lang="ko-KR" altLang="en-US" sz="2000" dirty="0" err="1">
                <a:solidFill>
                  <a:srgbClr val="222222"/>
                </a:solidFill>
              </a:rPr>
              <a:t>미니멀한</a:t>
            </a:r>
            <a:r>
              <a:rPr lang="ko-KR" altLang="en-US" sz="2000" dirty="0">
                <a:solidFill>
                  <a:srgbClr val="222222"/>
                </a:solidFill>
              </a:rPr>
              <a:t> 도자기 </a:t>
            </a:r>
            <a:r>
              <a:rPr lang="en-US" altLang="ko-KR" sz="2000" dirty="0">
                <a:solidFill>
                  <a:srgbClr val="222222"/>
                </a:solidFill>
              </a:rPr>
              <a:t>) </a:t>
            </a:r>
            <a:r>
              <a:rPr lang="ko-KR" altLang="en-US" sz="2000" dirty="0">
                <a:solidFill>
                  <a:srgbClr val="222222"/>
                </a:solidFill>
              </a:rPr>
              <a:t>에 컨셉에 맞는 사진들과 비디오를 활용할 것</a:t>
            </a:r>
            <a:r>
              <a:rPr lang="en-US" altLang="ko-KR" sz="2000" dirty="0">
                <a:solidFill>
                  <a:srgbClr val="222222"/>
                </a:solidFill>
              </a:rPr>
              <a:t>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ko-KR" altLang="en-US" sz="2000" dirty="0">
                <a:solidFill>
                  <a:srgbClr val="222222"/>
                </a:solidFill>
              </a:rPr>
              <a:t>컬러는 갑자기 너무 튀는 형형색색의 톤보다는</a:t>
            </a:r>
            <a:r>
              <a:rPr lang="en-US" altLang="ko-KR" sz="2000" dirty="0">
                <a:solidFill>
                  <a:srgbClr val="222222"/>
                </a:solidFill>
              </a:rPr>
              <a:t>, </a:t>
            </a:r>
            <a:r>
              <a:rPr lang="ko-KR" altLang="en-US" sz="2000" dirty="0">
                <a:solidFill>
                  <a:srgbClr val="222222"/>
                </a:solidFill>
              </a:rPr>
              <a:t>기본적으로 </a:t>
            </a:r>
            <a:r>
              <a:rPr lang="ko-KR" altLang="en-US" sz="2000" dirty="0" err="1">
                <a:solidFill>
                  <a:srgbClr val="222222"/>
                </a:solidFill>
              </a:rPr>
              <a:t>뉴트럴</a:t>
            </a:r>
            <a:r>
              <a:rPr lang="ko-KR" altLang="en-US" sz="2000" dirty="0">
                <a:solidFill>
                  <a:srgbClr val="222222"/>
                </a:solidFill>
              </a:rPr>
              <a:t> 톤에서</a:t>
            </a:r>
            <a:r>
              <a:rPr lang="en-US" altLang="ko-KR" sz="2000" dirty="0">
                <a:solidFill>
                  <a:srgbClr val="222222"/>
                </a:solidFill>
              </a:rPr>
              <a:t>, </a:t>
            </a:r>
            <a:r>
              <a:rPr lang="ko-KR" altLang="en-US" sz="2000" dirty="0">
                <a:solidFill>
                  <a:srgbClr val="222222"/>
                </a:solidFill>
              </a:rPr>
              <a:t>흙 혹은 정갈하고 하얀 느낌에서 위반하지 않을 것</a:t>
            </a:r>
            <a:endParaRPr lang="en-US" altLang="ko-KR" sz="2000" dirty="0">
              <a:solidFill>
                <a:srgbClr val="222222"/>
              </a:solidFill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ko-KR" altLang="en-US" sz="2000" dirty="0">
                <a:solidFill>
                  <a:srgbClr val="222222"/>
                </a:solidFill>
              </a:rPr>
              <a:t>세로와 가로마다 적절한 미디어를 활용할 것</a:t>
            </a:r>
            <a:endParaRPr lang="en-US" altLang="ko-KR" sz="2000" dirty="0">
              <a:solidFill>
                <a:srgbClr val="222222"/>
              </a:solidFill>
            </a:endParaRPr>
          </a:p>
          <a:p>
            <a:endParaRPr lang="en-US" altLang="ko-KR" sz="2000" dirty="0">
              <a:solidFill>
                <a:srgbClr val="222222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BDE6864-5E80-7E0E-7AA0-AE5130F09A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236" y="369913"/>
            <a:ext cx="2060553" cy="278453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38DDCA9-8AD4-F972-317B-00003D5A11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0052" y="3730267"/>
            <a:ext cx="2185857" cy="2784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3219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703DFD05-5060-800F-512F-2548D74D380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0586" r="3" b="8704"/>
          <a:stretch/>
        </p:blipFill>
        <p:spPr>
          <a:xfrm>
            <a:off x="20" y="10"/>
            <a:ext cx="7215381" cy="2969294"/>
          </a:xfrm>
          <a:custGeom>
            <a:avLst/>
            <a:gdLst/>
            <a:ahLst/>
            <a:cxnLst/>
            <a:rect l="l" t="t" r="r" b="b"/>
            <a:pathLst>
              <a:path w="7215401" h="2969304">
                <a:moveTo>
                  <a:pt x="0" y="0"/>
                </a:moveTo>
                <a:lnTo>
                  <a:pt x="677334" y="0"/>
                </a:lnTo>
                <a:lnTo>
                  <a:pt x="1168036" y="0"/>
                </a:lnTo>
                <a:lnTo>
                  <a:pt x="1205499" y="0"/>
                </a:lnTo>
                <a:lnTo>
                  <a:pt x="1647632" y="0"/>
                </a:lnTo>
                <a:lnTo>
                  <a:pt x="7215401" y="0"/>
                </a:lnTo>
                <a:lnTo>
                  <a:pt x="5840224" y="2969304"/>
                </a:lnTo>
                <a:lnTo>
                  <a:pt x="0" y="2969304"/>
                </a:lnTo>
                <a:close/>
              </a:path>
            </a:pathLst>
          </a:cu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24698C1-1362-5ABE-E256-09899CEC20C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-3" b="709"/>
          <a:stretch/>
        </p:blipFill>
        <p:spPr>
          <a:xfrm>
            <a:off x="5622233" y="10"/>
            <a:ext cx="6569769" cy="3750724"/>
          </a:xfrm>
          <a:custGeom>
            <a:avLst/>
            <a:gdLst/>
            <a:ahLst/>
            <a:cxnLst/>
            <a:rect l="l" t="t" r="r" b="b"/>
            <a:pathLst>
              <a:path w="6569769" h="3750734">
                <a:moveTo>
                  <a:pt x="1738471" y="0"/>
                </a:moveTo>
                <a:lnTo>
                  <a:pt x="6569769" y="0"/>
                </a:lnTo>
                <a:lnTo>
                  <a:pt x="6569769" y="3750734"/>
                </a:lnTo>
                <a:lnTo>
                  <a:pt x="0" y="3750734"/>
                </a:lnTo>
                <a:close/>
              </a:path>
            </a:pathLst>
          </a:cu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0126D1C-C20A-CEE3-4CF0-9EBE607883C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4964" r="22447" b="-1"/>
          <a:stretch/>
        </p:blipFill>
        <p:spPr>
          <a:xfrm>
            <a:off x="4182011" y="3887894"/>
            <a:ext cx="8009991" cy="2970106"/>
          </a:xfrm>
          <a:custGeom>
            <a:avLst/>
            <a:gdLst/>
            <a:ahLst/>
            <a:cxnLst/>
            <a:rect l="l" t="t" r="r" b="b"/>
            <a:pathLst>
              <a:path w="8009991" h="2970106">
                <a:moveTo>
                  <a:pt x="1376648" y="0"/>
                </a:moveTo>
                <a:lnTo>
                  <a:pt x="8009991" y="0"/>
                </a:lnTo>
                <a:lnTo>
                  <a:pt x="8009991" y="2970106"/>
                </a:lnTo>
                <a:lnTo>
                  <a:pt x="0" y="2970106"/>
                </a:lnTo>
                <a:close/>
              </a:path>
            </a:pathLst>
          </a:cu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9B4A995-49D6-A816-625E-54B037ECF467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r="16824" b="-2"/>
          <a:stretch/>
        </p:blipFill>
        <p:spPr>
          <a:xfrm>
            <a:off x="1" y="3106464"/>
            <a:ext cx="6209553" cy="3751536"/>
          </a:xfrm>
          <a:custGeom>
            <a:avLst/>
            <a:gdLst/>
            <a:ahLst/>
            <a:cxnLst/>
            <a:rect l="l" t="t" r="r" b="b"/>
            <a:pathLst>
              <a:path w="6209553" h="3751536">
                <a:moveTo>
                  <a:pt x="0" y="0"/>
                </a:moveTo>
                <a:lnTo>
                  <a:pt x="5776701" y="0"/>
                </a:lnTo>
                <a:lnTo>
                  <a:pt x="4041567" y="3746529"/>
                </a:lnTo>
                <a:lnTo>
                  <a:pt x="6209553" y="3746529"/>
                </a:lnTo>
                <a:lnTo>
                  <a:pt x="6209553" y="3746530"/>
                </a:lnTo>
                <a:lnTo>
                  <a:pt x="1647632" y="3746530"/>
                </a:lnTo>
                <a:lnTo>
                  <a:pt x="1647632" y="3751536"/>
                </a:lnTo>
                <a:lnTo>
                  <a:pt x="0" y="375153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5514720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A223B7B-184A-0593-2DAF-DFFFC4647204}"/>
              </a:ext>
            </a:extLst>
          </p:cNvPr>
          <p:cNvSpPr>
            <a:spLocks/>
          </p:cNvSpPr>
          <p:nvPr/>
        </p:nvSpPr>
        <p:spPr>
          <a:xfrm>
            <a:off x="-357554" y="-70338"/>
            <a:ext cx="12907108" cy="7350369"/>
          </a:xfrm>
          <a:prstGeom prst="rect">
            <a:avLst/>
          </a:prstGeom>
          <a:solidFill>
            <a:srgbClr val="005D66"/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C99249A-875F-D1C8-2FF1-1F3016E1E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FBCCCD"/>
                </a:solidFill>
              </a:rPr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E1F3A31-11D4-E10F-C737-A33877BD3E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3"/>
            <a:ext cx="10515600" cy="3385447"/>
          </a:xfrm>
        </p:spPr>
        <p:txBody>
          <a:bodyPr>
            <a:normAutofit lnSpcReduction="10000"/>
          </a:bodyPr>
          <a:lstStyle/>
          <a:p>
            <a:pPr marL="514350" indent="-514350">
              <a:lnSpc>
                <a:spcPct val="100000"/>
              </a:lnSpc>
              <a:spcBef>
                <a:spcPts val="1200"/>
              </a:spcBef>
              <a:buAutoNum type="arabicPeriod"/>
            </a:pPr>
            <a:r>
              <a:rPr lang="en-US" altLang="ko-KR" dirty="0">
                <a:solidFill>
                  <a:srgbClr val="FBCCCD"/>
                </a:solidFill>
                <a:latin typeface="Spoqa Han Sans Neo" panose="020B0500000000000000" pitchFamily="34" charset="-127"/>
                <a:ea typeface="Spoqa Han Sans Neo" panose="020B0500000000000000" pitchFamily="34" charset="-127"/>
              </a:rPr>
              <a:t>Intro</a:t>
            </a:r>
          </a:p>
          <a:p>
            <a:pPr marL="514350" indent="-514350">
              <a:lnSpc>
                <a:spcPct val="100000"/>
              </a:lnSpc>
              <a:spcBef>
                <a:spcPts val="1200"/>
              </a:spcBef>
              <a:buFont typeface="+mj-lt"/>
              <a:buAutoNum type="arabicPeriod"/>
            </a:pPr>
            <a:r>
              <a:rPr lang="en-US" altLang="ko-KR" dirty="0">
                <a:solidFill>
                  <a:srgbClr val="FBCCCD"/>
                </a:solidFill>
                <a:latin typeface="Spoqa Han Sans Neo" panose="020B0500000000000000" pitchFamily="34" charset="-127"/>
                <a:ea typeface="Spoqa Han Sans Neo" panose="020B0500000000000000" pitchFamily="34" charset="-127"/>
              </a:rPr>
              <a:t>UI </a:t>
            </a:r>
            <a:r>
              <a:rPr lang="ko-KR" altLang="en-US" dirty="0">
                <a:solidFill>
                  <a:srgbClr val="FBCCCD"/>
                </a:solidFill>
                <a:latin typeface="Spoqa Han Sans Neo" panose="020B0500000000000000" pitchFamily="34" charset="-127"/>
                <a:ea typeface="Spoqa Han Sans Neo" panose="020B0500000000000000" pitchFamily="34" charset="-127"/>
              </a:rPr>
              <a:t>가이드라인</a:t>
            </a:r>
            <a:endParaRPr lang="en-US" altLang="ko-KR" dirty="0">
              <a:solidFill>
                <a:srgbClr val="FBCCCD"/>
              </a:solidFill>
              <a:latin typeface="Spoqa Han Sans Neo" panose="020B0500000000000000" pitchFamily="34" charset="-127"/>
              <a:ea typeface="Spoqa Han Sans Neo" panose="020B0500000000000000" pitchFamily="34" charset="-127"/>
            </a:endParaRPr>
          </a:p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altLang="ko-KR" dirty="0">
                <a:solidFill>
                  <a:srgbClr val="FBCCCD"/>
                </a:solidFill>
                <a:latin typeface="Spoqa Han Sans Neo" panose="020B0500000000000000" pitchFamily="34" charset="-127"/>
                <a:ea typeface="Spoqa Han Sans Neo" panose="020B0500000000000000" pitchFamily="34" charset="-127"/>
              </a:rPr>
              <a:t>3. UX </a:t>
            </a:r>
            <a:r>
              <a:rPr lang="ko-KR" altLang="en-US" dirty="0">
                <a:solidFill>
                  <a:srgbClr val="FBCCCD"/>
                </a:solidFill>
                <a:latin typeface="Spoqa Han Sans Neo" panose="020B0500000000000000" pitchFamily="34" charset="-127"/>
                <a:ea typeface="Spoqa Han Sans Neo" panose="020B0500000000000000" pitchFamily="34" charset="-127"/>
              </a:rPr>
              <a:t>가이드라인 </a:t>
            </a:r>
            <a:r>
              <a:rPr lang="en-US" altLang="ko-KR" dirty="0">
                <a:solidFill>
                  <a:srgbClr val="FBCCCD"/>
                </a:solidFill>
                <a:latin typeface="Spoqa Han Sans Neo" panose="020B0500000000000000" pitchFamily="34" charset="-127"/>
                <a:ea typeface="Spoqa Han Sans Neo" panose="020B0500000000000000" pitchFamily="34" charset="-127"/>
              </a:rPr>
              <a:t>&amp; </a:t>
            </a:r>
            <a:r>
              <a:rPr lang="ko-KR" altLang="en-US" dirty="0">
                <a:solidFill>
                  <a:srgbClr val="FBCCCD"/>
                </a:solidFill>
                <a:latin typeface="Spoqa Han Sans Neo" panose="020B0500000000000000" pitchFamily="34" charset="-127"/>
                <a:ea typeface="Spoqa Han Sans Neo" panose="020B0500000000000000" pitchFamily="34" charset="-127"/>
              </a:rPr>
              <a:t>웹 접근성 </a:t>
            </a:r>
            <a:endParaRPr lang="en-US" altLang="ko-KR" dirty="0">
              <a:solidFill>
                <a:srgbClr val="FBCCCD"/>
              </a:solidFill>
              <a:latin typeface="Spoqa Han Sans Neo" panose="020B0500000000000000" pitchFamily="34" charset="-127"/>
              <a:ea typeface="Spoqa Han Sans Neo" panose="020B0500000000000000" pitchFamily="34" charset="-127"/>
            </a:endParaRPr>
          </a:p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altLang="ko-KR" dirty="0">
                <a:solidFill>
                  <a:srgbClr val="FBCCCD"/>
                </a:solidFill>
                <a:latin typeface="Spoqa Han Sans Neo" panose="020B0500000000000000" pitchFamily="34" charset="-127"/>
                <a:ea typeface="Spoqa Han Sans Neo" panose="020B0500000000000000" pitchFamily="34" charset="-127"/>
              </a:rPr>
              <a:t>4. </a:t>
            </a:r>
            <a:r>
              <a:rPr lang="ko-KR" altLang="en-US" dirty="0">
                <a:solidFill>
                  <a:srgbClr val="FBCCCD"/>
                </a:solidFill>
                <a:latin typeface="Spoqa Han Sans Neo" panose="020B0500000000000000" pitchFamily="34" charset="-127"/>
                <a:ea typeface="Spoqa Han Sans Neo" panose="020B0500000000000000" pitchFamily="34" charset="-127"/>
              </a:rPr>
              <a:t>유지보수</a:t>
            </a:r>
            <a:endParaRPr lang="en-US" altLang="ko-KR" dirty="0">
              <a:solidFill>
                <a:srgbClr val="FBCCCD"/>
              </a:solidFill>
              <a:latin typeface="Spoqa Han Sans Neo" panose="020B0500000000000000" pitchFamily="34" charset="-127"/>
              <a:ea typeface="Spoqa Han Sans Neo" panose="020B0500000000000000" pitchFamily="34" charset="-127"/>
            </a:endParaRPr>
          </a:p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altLang="ko-KR" dirty="0">
                <a:solidFill>
                  <a:srgbClr val="FBCCCD"/>
                </a:solidFill>
                <a:latin typeface="Spoqa Han Sans Neo" panose="020B0500000000000000" pitchFamily="34" charset="-127"/>
                <a:ea typeface="Spoqa Han Sans Neo" panose="020B0500000000000000" pitchFamily="34" charset="-127"/>
              </a:rPr>
              <a:t>5. </a:t>
            </a:r>
            <a:r>
              <a:rPr lang="ko-KR" altLang="en-US" dirty="0">
                <a:solidFill>
                  <a:srgbClr val="FBCCCD"/>
                </a:solidFill>
                <a:latin typeface="Spoqa Han Sans Neo" panose="020B0500000000000000" pitchFamily="34" charset="-127"/>
                <a:ea typeface="Spoqa Han Sans Neo" panose="020B0500000000000000" pitchFamily="34" charset="-127"/>
              </a:rPr>
              <a:t>최적화</a:t>
            </a:r>
            <a:endParaRPr lang="en-US" altLang="ko-KR" dirty="0">
              <a:solidFill>
                <a:srgbClr val="FBCCCD"/>
              </a:solidFill>
              <a:latin typeface="Spoqa Han Sans Neo" panose="020B0500000000000000" pitchFamily="34" charset="-127"/>
              <a:ea typeface="Spoqa Han Sans Neo" panose="020B0500000000000000" pitchFamily="34" charset="-127"/>
            </a:endParaRPr>
          </a:p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altLang="ko-KR" dirty="0">
                <a:solidFill>
                  <a:srgbClr val="FBCCCD"/>
                </a:solidFill>
                <a:latin typeface="Spoqa Han Sans Neo" panose="020B0500000000000000" pitchFamily="34" charset="-127"/>
                <a:ea typeface="Spoqa Han Sans Neo" panose="020B0500000000000000" pitchFamily="34" charset="-127"/>
              </a:rPr>
              <a:t>6. </a:t>
            </a:r>
            <a:r>
              <a:rPr lang="ko-KR" altLang="en-US" dirty="0">
                <a:solidFill>
                  <a:srgbClr val="FBCCCD"/>
                </a:solidFill>
                <a:latin typeface="Spoqa Han Sans Neo" panose="020B0500000000000000" pitchFamily="34" charset="-127"/>
                <a:ea typeface="Spoqa Han Sans Neo" panose="020B0500000000000000" pitchFamily="34" charset="-127"/>
              </a:rPr>
              <a:t>결론 </a:t>
            </a:r>
            <a:r>
              <a:rPr lang="en-US" altLang="ko-KR" dirty="0">
                <a:solidFill>
                  <a:srgbClr val="FBCCCD"/>
                </a:solidFill>
                <a:latin typeface="Spoqa Han Sans Neo" panose="020B0500000000000000" pitchFamily="34" charset="-127"/>
                <a:ea typeface="Spoqa Han Sans Neo" panose="020B0500000000000000" pitchFamily="34" charset="-127"/>
              </a:rPr>
              <a:t>&amp; </a:t>
            </a:r>
            <a:r>
              <a:rPr lang="ko-KR" altLang="en-US" dirty="0">
                <a:solidFill>
                  <a:srgbClr val="FBCCCD"/>
                </a:solidFill>
                <a:latin typeface="Spoqa Han Sans Neo" panose="020B0500000000000000" pitchFamily="34" charset="-127"/>
                <a:ea typeface="Spoqa Han Sans Neo" panose="020B0500000000000000" pitchFamily="34" charset="-127"/>
              </a:rPr>
              <a:t>배운 점</a:t>
            </a:r>
            <a:endParaRPr lang="en-US" altLang="ko-KR" dirty="0">
              <a:solidFill>
                <a:srgbClr val="FBCCCD"/>
              </a:solidFill>
              <a:latin typeface="Spoqa Han Sans Neo" panose="020B0500000000000000" pitchFamily="34" charset="-127"/>
              <a:ea typeface="Spoqa Han Sans Neo" panose="020B0500000000000000" pitchFamily="34" charset="-127"/>
            </a:endParaRPr>
          </a:p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endParaRPr lang="en-US" altLang="ko-KR" dirty="0">
              <a:solidFill>
                <a:srgbClr val="FBCCCD"/>
              </a:solidFill>
              <a:latin typeface="Spoqa Han Sans Neo" panose="020B0500000000000000" pitchFamily="34" charset="-127"/>
              <a:ea typeface="Spoqa Han Sans Neo" panose="020B0500000000000000" pitchFamily="34" charset="-127"/>
            </a:endParaRPr>
          </a:p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endParaRPr lang="en-US" altLang="ko-KR" dirty="0">
              <a:solidFill>
                <a:srgbClr val="FBCCCD"/>
              </a:solidFill>
              <a:latin typeface="Spoqa Han Sans Neo" panose="020B0500000000000000" pitchFamily="34" charset="-127"/>
              <a:ea typeface="Spoqa Han Sans Neo" panose="020B0500000000000000" pitchFamily="34" charset="-127"/>
            </a:endParaRPr>
          </a:p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endParaRPr lang="ko-KR" altLang="en-US" dirty="0">
              <a:solidFill>
                <a:srgbClr val="FBCCCD"/>
              </a:solidFill>
              <a:latin typeface="Spoqa Han Sans Neo" panose="020B0500000000000000" pitchFamily="34" charset="-127"/>
              <a:ea typeface="Spoqa Han Sans Neo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014011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980601-7BDF-3312-94FE-F62465C0A6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312347"/>
            <a:ext cx="10591989" cy="1089805"/>
          </a:xfrm>
        </p:spPr>
        <p:txBody>
          <a:bodyPr>
            <a:normAutofit/>
          </a:bodyPr>
          <a:lstStyle/>
          <a:p>
            <a:r>
              <a:rPr lang="ko-KR" altLang="en-US" sz="4000"/>
              <a:t>레이아웃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4AFA78B-CAC7-69C4-3A55-E51D5FC06B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80578" y="2248619"/>
            <a:ext cx="4673222" cy="3991460"/>
          </a:xfrm>
        </p:spPr>
        <p:txBody>
          <a:bodyPr anchor="ctr">
            <a:normAutofit/>
          </a:bodyPr>
          <a:lstStyle/>
          <a:p>
            <a:r>
              <a:rPr lang="ko-KR" altLang="en-US" sz="2000" dirty="0"/>
              <a:t>섹션 간 간격은 정해진 클래스를 활용할 것</a:t>
            </a:r>
            <a:endParaRPr lang="en-US" altLang="ko-KR" sz="2000" dirty="0"/>
          </a:p>
          <a:p>
            <a:r>
              <a:rPr lang="ko-KR" altLang="en-US" sz="2000" dirty="0"/>
              <a:t>그 정해진 클래스를 각 미디어 쿼리에서 다시 세분화할 것</a:t>
            </a:r>
            <a:endParaRPr lang="en-US" altLang="ko-KR" sz="2000" dirty="0"/>
          </a:p>
          <a:p>
            <a:r>
              <a:rPr lang="ko-KR" altLang="en-US" sz="2000" dirty="0"/>
              <a:t>또한 각 클래스의 수치는 변수로 써 수정을 간편하게 할 것</a:t>
            </a:r>
            <a:endParaRPr lang="en-US" altLang="ko-KR" sz="2000" dirty="0"/>
          </a:p>
          <a:p>
            <a:endParaRPr lang="ko-KR" altLang="en-US" sz="20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848DBD7-6543-11AC-F414-66C73A90EB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817" y="2008760"/>
            <a:ext cx="4673640" cy="99314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2C84A93-14F0-EBBE-66DE-422A92B652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182" y="3246122"/>
            <a:ext cx="3703965" cy="247239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5CB93F7-3103-FB13-738C-D6D3FEC04A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9803" y="4468853"/>
            <a:ext cx="3926449" cy="2247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2417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94569FFD-39E2-2E37-F845-E8426B8656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159" y="210052"/>
            <a:ext cx="3029373" cy="541095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EF7580B-F9FA-7B16-FD94-F1E454BA2481}"/>
              </a:ext>
            </a:extLst>
          </p:cNvPr>
          <p:cNvSpPr txBox="1"/>
          <p:nvPr/>
        </p:nvSpPr>
        <p:spPr>
          <a:xfrm>
            <a:off x="3214532" y="210052"/>
            <a:ext cx="60948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dirty="0" err="1"/>
              <a:t>네비</a:t>
            </a:r>
            <a:r>
              <a:rPr lang="ko-KR" altLang="en-US" sz="1800" dirty="0"/>
              <a:t> 메뉴 </a:t>
            </a:r>
            <a:r>
              <a:rPr lang="ko-KR" altLang="en-US" sz="1800" dirty="0" err="1"/>
              <a:t>모달은</a:t>
            </a:r>
            <a:r>
              <a:rPr lang="ko-KR" altLang="en-US" sz="1800" dirty="0"/>
              <a:t> 화면 전체를 가릴 것</a:t>
            </a:r>
            <a:r>
              <a:rPr lang="en-US" altLang="ko-KR" sz="1800" dirty="0"/>
              <a:t>, toggle </a:t>
            </a:r>
            <a:r>
              <a:rPr lang="ko-KR" altLang="en-US" sz="1800" dirty="0"/>
              <a:t>버튼 제공</a:t>
            </a:r>
            <a:endParaRPr lang="en-US" altLang="ko-KR" sz="1800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C1EC30C-6042-B148-FE4E-E998851269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7470" y="1117362"/>
            <a:ext cx="3086531" cy="539190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CFC4285-2788-D974-3BFE-104A4CB02385}"/>
              </a:ext>
            </a:extLst>
          </p:cNvPr>
          <p:cNvSpPr txBox="1"/>
          <p:nvPr/>
        </p:nvSpPr>
        <p:spPr>
          <a:xfrm>
            <a:off x="2624097" y="5862933"/>
            <a:ext cx="60948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장바구니는 검은 화면을 같이 제공할 것</a:t>
            </a:r>
            <a:r>
              <a:rPr lang="en-US" altLang="ko-KR" dirty="0"/>
              <a:t>, </a:t>
            </a:r>
            <a:r>
              <a:rPr lang="ko-KR" altLang="en-US" dirty="0" err="1"/>
              <a:t>토글</a:t>
            </a:r>
            <a:r>
              <a:rPr lang="ko-KR" altLang="en-US" dirty="0"/>
              <a:t> 버튼과 검은 화면 </a:t>
            </a:r>
            <a:r>
              <a:rPr lang="ko-KR" altLang="en-US" dirty="0" err="1"/>
              <a:t>클릭시</a:t>
            </a:r>
            <a:r>
              <a:rPr lang="ko-KR" altLang="en-US" dirty="0"/>
              <a:t> 꺼지도록 구현할 것</a:t>
            </a:r>
            <a:endParaRPr lang="en-US" altLang="ko-KR" sz="1800" dirty="0"/>
          </a:p>
        </p:txBody>
      </p:sp>
    </p:spTree>
    <p:extLst>
      <p:ext uri="{BB962C8B-B14F-4D97-AF65-F5344CB8AC3E}">
        <p14:creationId xmlns:p14="http://schemas.microsoft.com/office/powerpoint/2010/main" val="23030089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F0CD40-3E1D-0444-BCB4-4B9DA92ABB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각 섹션의 레이아웃 </a:t>
            </a:r>
            <a:br>
              <a:rPr lang="en-US" altLang="ko-KR" dirty="0"/>
            </a:br>
            <a:r>
              <a:rPr lang="ko-KR" altLang="en-US" dirty="0"/>
              <a:t>역할을 명확하게 전달할 것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EA190F4-54B1-B6A8-BA20-1AF72B8574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42045"/>
          </a:xfrm>
        </p:spPr>
        <p:txBody>
          <a:bodyPr>
            <a:noAutofit/>
          </a:bodyPr>
          <a:lstStyle/>
          <a:p>
            <a:r>
              <a:rPr lang="ko-KR" altLang="en-US" sz="2300" dirty="0"/>
              <a:t>디자인에 치중하지 말 것</a:t>
            </a:r>
            <a:r>
              <a:rPr lang="en-US" altLang="ko-KR" sz="2300" dirty="0"/>
              <a:t>.</a:t>
            </a:r>
          </a:p>
          <a:p>
            <a:r>
              <a:rPr lang="ko-KR" altLang="en-US" sz="2300" dirty="0"/>
              <a:t>각 섹션에서 전하고자 하는 것을 명확하고 확고하게 전달할 것</a:t>
            </a:r>
            <a:endParaRPr lang="en-US" altLang="ko-KR" sz="2300" dirty="0"/>
          </a:p>
          <a:p>
            <a:pPr marL="0" indent="0">
              <a:buNone/>
            </a:pPr>
            <a:r>
              <a:rPr lang="en-US" altLang="ko-KR" sz="1900" dirty="0"/>
              <a:t>1. </a:t>
            </a:r>
            <a:r>
              <a:rPr lang="ko-KR" altLang="en-US" sz="1900" dirty="0" err="1"/>
              <a:t>인트로</a:t>
            </a:r>
            <a:r>
              <a:rPr lang="ko-KR" altLang="en-US" sz="1900" dirty="0"/>
              <a:t> 섹션 </a:t>
            </a:r>
            <a:r>
              <a:rPr lang="en-US" altLang="ko-KR" sz="1900" dirty="0"/>
              <a:t>&gt; </a:t>
            </a:r>
            <a:r>
              <a:rPr lang="ko-KR" altLang="en-US" sz="1900" dirty="0"/>
              <a:t>의문문으로 브랜드에 대한 관심도와 이목을 </a:t>
            </a:r>
            <a:r>
              <a:rPr lang="ko-KR" altLang="en-US" sz="1900" dirty="0" err="1"/>
              <a:t>이끔</a:t>
            </a:r>
            <a:endParaRPr lang="en-US" altLang="ko-KR" sz="1900" dirty="0"/>
          </a:p>
          <a:p>
            <a:pPr marL="0" indent="0">
              <a:buNone/>
            </a:pPr>
            <a:r>
              <a:rPr lang="en-US" altLang="ko-KR" sz="1900" dirty="0"/>
              <a:t>2. </a:t>
            </a:r>
            <a:r>
              <a:rPr lang="ko-KR" altLang="en-US" sz="1900" dirty="0" err="1"/>
              <a:t>인트로듀스</a:t>
            </a:r>
            <a:r>
              <a:rPr lang="ko-KR" altLang="en-US" sz="1900" dirty="0"/>
              <a:t> 섹션 </a:t>
            </a:r>
            <a:r>
              <a:rPr lang="en-US" altLang="ko-KR" sz="1900" dirty="0"/>
              <a:t>&gt; </a:t>
            </a:r>
            <a:r>
              <a:rPr lang="ko-KR" altLang="en-US" sz="1900" dirty="0"/>
              <a:t>브랜드 정신을 도자기를 만드는 장면과 엮어내어 소개하는 섹션</a:t>
            </a:r>
            <a:endParaRPr lang="en-US" altLang="ko-KR" sz="1900" dirty="0"/>
          </a:p>
          <a:p>
            <a:pPr marL="0" indent="0">
              <a:buNone/>
            </a:pPr>
            <a:r>
              <a:rPr lang="en-US" altLang="ko-KR" sz="1900" dirty="0"/>
              <a:t>3. </a:t>
            </a:r>
            <a:r>
              <a:rPr lang="ko-KR" altLang="en-US" sz="1900" dirty="0"/>
              <a:t>대표제품 섹션 </a:t>
            </a:r>
            <a:r>
              <a:rPr lang="en-US" altLang="ko-KR" sz="1900" dirty="0"/>
              <a:t>&gt; </a:t>
            </a:r>
            <a:r>
              <a:rPr lang="ko-KR" altLang="en-US" sz="1900" dirty="0"/>
              <a:t>현재 브랜드의 대표 제품들을 소개해서 회사의 제품은 어떤 식으로 있는지 소개하는 섹션</a:t>
            </a:r>
            <a:endParaRPr lang="en-US" altLang="ko-KR" sz="1900" dirty="0"/>
          </a:p>
          <a:p>
            <a:pPr marL="0" indent="0">
              <a:buNone/>
            </a:pPr>
            <a:r>
              <a:rPr lang="en-US" altLang="ko-KR" sz="1900" dirty="0"/>
              <a:t>4. </a:t>
            </a:r>
            <a:r>
              <a:rPr lang="ko-KR" altLang="en-US" sz="1900" dirty="0"/>
              <a:t>애니타임 섹션 </a:t>
            </a:r>
            <a:r>
              <a:rPr lang="en-US" altLang="ko-KR" sz="1900" dirty="0"/>
              <a:t>&gt; </a:t>
            </a:r>
            <a:r>
              <a:rPr lang="ko-KR" altLang="en-US" sz="1900" dirty="0"/>
              <a:t>해당 브랜드 도자기의 장점을 어필하는 섹션</a:t>
            </a:r>
            <a:endParaRPr lang="en-US" altLang="ko-KR" sz="1900" dirty="0"/>
          </a:p>
          <a:p>
            <a:pPr marL="0" indent="0">
              <a:buNone/>
            </a:pPr>
            <a:r>
              <a:rPr lang="en-US" altLang="ko-KR" sz="1900" dirty="0"/>
              <a:t>5. </a:t>
            </a:r>
            <a:r>
              <a:rPr lang="ko-KR" altLang="en-US" sz="1900" dirty="0"/>
              <a:t>랜딩 페이지 외에</a:t>
            </a:r>
            <a:r>
              <a:rPr lang="en-US" altLang="ko-KR" sz="1900" dirty="0"/>
              <a:t>, </a:t>
            </a:r>
            <a:r>
              <a:rPr lang="ko-KR" altLang="en-US" sz="1900" dirty="0"/>
              <a:t>브랜드 컨텐츠</a:t>
            </a:r>
            <a:r>
              <a:rPr lang="en-US" altLang="ko-KR" sz="1900" dirty="0"/>
              <a:t>(</a:t>
            </a:r>
            <a:r>
              <a:rPr lang="ko-KR" altLang="en-US" sz="1900" dirty="0"/>
              <a:t>교육</a:t>
            </a:r>
            <a:r>
              <a:rPr lang="en-US" altLang="ko-KR" sz="1900" dirty="0"/>
              <a:t>,</a:t>
            </a:r>
            <a:r>
              <a:rPr lang="ko-KR" altLang="en-US" sz="1900" dirty="0" err="1"/>
              <a:t>오프라인샵</a:t>
            </a:r>
            <a:r>
              <a:rPr lang="en-US" altLang="ko-KR" sz="1900" dirty="0"/>
              <a:t>,SHOP</a:t>
            </a:r>
            <a:r>
              <a:rPr lang="ko-KR" altLang="en-US" sz="1900" dirty="0"/>
              <a:t>페이지</a:t>
            </a:r>
            <a:r>
              <a:rPr lang="en-US" altLang="ko-KR" sz="1900" dirty="0"/>
              <a:t>)</a:t>
            </a:r>
            <a:r>
              <a:rPr lang="ko-KR" altLang="en-US" sz="1900" dirty="0"/>
              <a:t>로 인계하는 섹션</a:t>
            </a:r>
            <a:endParaRPr lang="en-US" altLang="ko-KR" sz="1900" dirty="0"/>
          </a:p>
          <a:p>
            <a:pPr marL="0" indent="0">
              <a:buNone/>
            </a:pPr>
            <a:r>
              <a:rPr lang="en-US" altLang="ko-KR" sz="1900" dirty="0"/>
              <a:t>6. thankyou </a:t>
            </a:r>
            <a:r>
              <a:rPr lang="ko-KR" altLang="en-US" sz="1900" dirty="0"/>
              <a:t>섹션 </a:t>
            </a:r>
            <a:r>
              <a:rPr lang="en-US" altLang="ko-KR" sz="1900" dirty="0"/>
              <a:t>&gt; </a:t>
            </a:r>
            <a:r>
              <a:rPr lang="ko-KR" altLang="en-US" sz="1900" dirty="0"/>
              <a:t>감사인사와 다음 컬렉션을 예고하는 섹션</a:t>
            </a:r>
            <a:endParaRPr lang="en-US" altLang="ko-KR" sz="1900" dirty="0"/>
          </a:p>
          <a:p>
            <a:pPr marL="0" indent="0">
              <a:buNone/>
            </a:pPr>
            <a:r>
              <a:rPr lang="en-US" altLang="ko-KR" sz="1900" dirty="0"/>
              <a:t>7. about </a:t>
            </a:r>
            <a:r>
              <a:rPr lang="ko-KR" altLang="en-US" sz="1900" dirty="0"/>
              <a:t>섹션 </a:t>
            </a:r>
            <a:r>
              <a:rPr lang="en-US" altLang="ko-KR" sz="1900" dirty="0"/>
              <a:t>&gt; </a:t>
            </a:r>
            <a:r>
              <a:rPr lang="ko-KR" altLang="en-US" sz="1900" dirty="0"/>
              <a:t>브랜드 정신을 한번 더 어필하고</a:t>
            </a:r>
            <a:r>
              <a:rPr lang="en-US" altLang="ko-KR" sz="1900" dirty="0"/>
              <a:t>, quote, SNS </a:t>
            </a:r>
            <a:r>
              <a:rPr lang="ko-KR" altLang="en-US" sz="1900" dirty="0"/>
              <a:t>등을 적어놓는 섹션</a:t>
            </a:r>
            <a:endParaRPr lang="en-US" altLang="ko-KR" sz="1900" dirty="0"/>
          </a:p>
          <a:p>
            <a:pPr marL="0" indent="0">
              <a:buNone/>
            </a:pPr>
            <a:r>
              <a:rPr lang="en-US" altLang="ko-KR" sz="1900" dirty="0"/>
              <a:t>8. footer form </a:t>
            </a:r>
            <a:r>
              <a:rPr lang="ko-KR" altLang="en-US" sz="1900" dirty="0"/>
              <a:t>섹션 </a:t>
            </a:r>
            <a:r>
              <a:rPr lang="en-US" altLang="ko-KR" sz="1900" dirty="0"/>
              <a:t>&gt; </a:t>
            </a:r>
            <a:r>
              <a:rPr lang="ko-KR" altLang="en-US" sz="1900" dirty="0"/>
              <a:t>이메일 구독</a:t>
            </a:r>
            <a:r>
              <a:rPr lang="en-US" altLang="ko-KR" sz="1900" dirty="0"/>
              <a:t>, </a:t>
            </a:r>
            <a:r>
              <a:rPr lang="ko-KR" altLang="en-US" sz="1900" dirty="0"/>
              <a:t>저작권 등을 적어두는 섹션</a:t>
            </a:r>
            <a:endParaRPr lang="en-US" altLang="ko-KR" sz="1900" dirty="0"/>
          </a:p>
        </p:txBody>
      </p:sp>
    </p:spTree>
    <p:extLst>
      <p:ext uri="{BB962C8B-B14F-4D97-AF65-F5344CB8AC3E}">
        <p14:creationId xmlns:p14="http://schemas.microsoft.com/office/powerpoint/2010/main" val="4843423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81A7EB1-767B-B8F6-4AD6-FA94BAF371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035" y="494120"/>
            <a:ext cx="1731184" cy="29806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6F24622-CF0D-59FF-13DD-71D1E94A13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937" y="494119"/>
            <a:ext cx="1731184" cy="307163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A330A02-5EB5-04E7-7F58-E84E00BB72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6839" y="494119"/>
            <a:ext cx="1731184" cy="308983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9BC241A-CC9C-97A3-8999-A15FF7E1A4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6742" y="494119"/>
            <a:ext cx="1731184" cy="303364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3618185-A4E5-ED2F-53EE-D7CB273E20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46848" y="3660140"/>
            <a:ext cx="1710458" cy="303364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BE4CB9D-25B3-7484-4F95-22E8CDCC728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10646" y="3660140"/>
            <a:ext cx="1616167" cy="2897777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46A608F3-206E-ACC8-01F8-453F70D6C14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10763" y="3633618"/>
            <a:ext cx="1701666" cy="3033642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1473BF17-79D5-C2E9-AE2F-764D34010F8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96380" y="3660139"/>
            <a:ext cx="1690412" cy="2980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0242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08ABF0-9871-453D-34C2-8B3135B2BB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262D41-8DA2-7B7A-D1F3-D757F405A9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98D5F45-315B-47F6-AD85-0B5C9A968C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D5B9346-11F3-D400-2711-81DFC3B0AC3D}"/>
              </a:ext>
            </a:extLst>
          </p:cNvPr>
          <p:cNvSpPr>
            <a:spLocks/>
          </p:cNvSpPr>
          <p:nvPr/>
        </p:nvSpPr>
        <p:spPr>
          <a:xfrm>
            <a:off x="-357554" y="-70338"/>
            <a:ext cx="12907108" cy="7350369"/>
          </a:xfrm>
          <a:prstGeom prst="rect">
            <a:avLst/>
          </a:prstGeom>
          <a:solidFill>
            <a:srgbClr val="005D66"/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EF4F41DA-31FD-14A8-20D2-F40E84D6DF3F}"/>
              </a:ext>
            </a:extLst>
          </p:cNvPr>
          <p:cNvSpPr txBox="1">
            <a:spLocks/>
          </p:cNvSpPr>
          <p:nvPr/>
        </p:nvSpPr>
        <p:spPr>
          <a:xfrm>
            <a:off x="944217" y="299568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7200" dirty="0">
                <a:solidFill>
                  <a:srgbClr val="FBCCCD"/>
                </a:solidFill>
                <a:latin typeface="Spoqa Han Sans Neo" panose="020B0500000000000000" pitchFamily="34" charset="-127"/>
                <a:ea typeface="Spoqa Han Sans Neo" panose="020B0500000000000000" pitchFamily="34" charset="-127"/>
              </a:rPr>
              <a:t>UX </a:t>
            </a:r>
            <a:r>
              <a:rPr lang="ko-KR" altLang="en-US" sz="7200" dirty="0">
                <a:solidFill>
                  <a:srgbClr val="FBCCCD"/>
                </a:solidFill>
                <a:latin typeface="Spoqa Han Sans Neo" panose="020B0500000000000000" pitchFamily="34" charset="-127"/>
                <a:ea typeface="Spoqa Han Sans Neo" panose="020B0500000000000000" pitchFamily="34" charset="-127"/>
              </a:rPr>
              <a:t>가이드 </a:t>
            </a:r>
            <a:r>
              <a:rPr lang="en-US" altLang="ko-KR" sz="7200" dirty="0">
                <a:solidFill>
                  <a:srgbClr val="FBCCCD"/>
                </a:solidFill>
                <a:latin typeface="Spoqa Han Sans Neo" panose="020B0500000000000000" pitchFamily="34" charset="-127"/>
                <a:ea typeface="Spoqa Han Sans Neo" panose="020B0500000000000000" pitchFamily="34" charset="-127"/>
              </a:rPr>
              <a:t>&amp; </a:t>
            </a:r>
            <a:r>
              <a:rPr lang="ko-KR" altLang="en-US" sz="7200" dirty="0">
                <a:solidFill>
                  <a:srgbClr val="FBCCCD"/>
                </a:solidFill>
                <a:latin typeface="Spoqa Han Sans Neo" panose="020B0500000000000000" pitchFamily="34" charset="-127"/>
                <a:ea typeface="Spoqa Han Sans Neo" panose="020B0500000000000000" pitchFamily="34" charset="-127"/>
              </a:rPr>
              <a:t>웹 접근성 </a:t>
            </a:r>
          </a:p>
        </p:txBody>
      </p:sp>
    </p:spTree>
    <p:extLst>
      <p:ext uri="{BB962C8B-B14F-4D97-AF65-F5344CB8AC3E}">
        <p14:creationId xmlns:p14="http://schemas.microsoft.com/office/powerpoint/2010/main" val="18728773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260F89-39C6-0836-9F50-C9836724E7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UX </a:t>
            </a:r>
            <a:r>
              <a:rPr lang="ko-KR" altLang="en-US" dirty="0"/>
              <a:t>가이드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ABD1C68-8A82-C49B-BF34-079374EB3F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스크롤 기반 </a:t>
            </a:r>
            <a:r>
              <a:rPr lang="ko-KR" altLang="en-US" dirty="0" err="1"/>
              <a:t>인터렉션</a:t>
            </a:r>
            <a:r>
              <a:rPr lang="ko-KR" altLang="en-US" dirty="0"/>
              <a:t> 최적화</a:t>
            </a:r>
            <a:endParaRPr lang="en-US" altLang="ko-KR" dirty="0"/>
          </a:p>
          <a:p>
            <a:r>
              <a:rPr lang="ko-KR" altLang="en-US" dirty="0"/>
              <a:t>정보 구조</a:t>
            </a:r>
            <a:r>
              <a:rPr lang="en-US" altLang="ko-KR" dirty="0"/>
              <a:t>(IA) &amp; </a:t>
            </a:r>
            <a:r>
              <a:rPr lang="ko-KR" altLang="en-US" dirty="0"/>
              <a:t>내비게이션 개선</a:t>
            </a:r>
            <a:endParaRPr lang="en-US" altLang="ko-KR" dirty="0"/>
          </a:p>
          <a:p>
            <a:r>
              <a:rPr lang="ko-KR" altLang="en-US" dirty="0"/>
              <a:t>반응형 디자인 </a:t>
            </a:r>
            <a:r>
              <a:rPr lang="en-US" altLang="ko-KR" dirty="0"/>
              <a:t>&amp; </a:t>
            </a:r>
            <a:r>
              <a:rPr lang="ko-KR" altLang="en-US" dirty="0"/>
              <a:t>모바일 최적화</a:t>
            </a:r>
            <a:endParaRPr lang="en-US" altLang="ko-KR" dirty="0"/>
          </a:p>
          <a:p>
            <a:r>
              <a:rPr lang="ko-KR" altLang="en-US" dirty="0"/>
              <a:t>시각적 계층 구조 </a:t>
            </a:r>
            <a:r>
              <a:rPr lang="en-US" altLang="ko-KR" dirty="0"/>
              <a:t>&amp; </a:t>
            </a:r>
            <a:r>
              <a:rPr lang="ko-KR" altLang="en-US" dirty="0"/>
              <a:t>가독성 향상</a:t>
            </a:r>
            <a:endParaRPr lang="en-US" altLang="ko-KR" dirty="0"/>
          </a:p>
          <a:p>
            <a:r>
              <a:rPr lang="ko-KR" altLang="en-US" dirty="0"/>
              <a:t>웹 접근성</a:t>
            </a:r>
            <a:r>
              <a:rPr lang="en-US" altLang="ko-KR" dirty="0"/>
              <a:t>(Accessibility) </a:t>
            </a:r>
            <a:r>
              <a:rPr lang="ko-KR" altLang="en-US" dirty="0"/>
              <a:t>고려</a:t>
            </a:r>
            <a:endParaRPr lang="en-US" altLang="ko-KR" dirty="0"/>
          </a:p>
          <a:p>
            <a:r>
              <a:rPr lang="ko-KR" altLang="en-US" dirty="0"/>
              <a:t>성능 최적화 </a:t>
            </a:r>
            <a:r>
              <a:rPr lang="en-US" altLang="ko-KR" dirty="0"/>
              <a:t>&amp; UX </a:t>
            </a:r>
            <a:r>
              <a:rPr lang="ko-KR" altLang="en-US" dirty="0"/>
              <a:t>향상</a:t>
            </a:r>
            <a:endParaRPr lang="en-US" altLang="ko-KR" dirty="0"/>
          </a:p>
          <a:p>
            <a:r>
              <a:rPr lang="ko-KR" altLang="en-US" dirty="0"/>
              <a:t>그 외 요소들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3069697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E9A0BC-2515-71AB-5E20-E5121D044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스크롤 기반 인터랙션 최적화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9F8B8B4-4DD3-7F85-591F-14BE75135B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altLang="ko-KR" dirty="0"/>
              <a:t>GSAP </a:t>
            </a:r>
            <a:r>
              <a:rPr lang="en-US" altLang="ko-KR" dirty="0" err="1"/>
              <a:t>ScrollTrigger</a:t>
            </a:r>
            <a:r>
              <a:rPr lang="en-US" altLang="ko-KR" dirty="0"/>
              <a:t> </a:t>
            </a:r>
            <a:r>
              <a:rPr lang="ko-KR" altLang="en-US" dirty="0"/>
              <a:t>사용</a:t>
            </a:r>
            <a:endParaRPr lang="en-US" altLang="ko-KR" dirty="0"/>
          </a:p>
          <a:p>
            <a:pPr>
              <a:buFont typeface="Wingdings" panose="05000000000000000000" pitchFamily="2" charset="2"/>
              <a:buChar char="ü"/>
            </a:pPr>
            <a:r>
              <a:rPr lang="ko-KR" altLang="en-US" dirty="0"/>
              <a:t>스크롤 위치에 따라 애니메이션 적용</a:t>
            </a:r>
            <a:endParaRPr lang="en-US" altLang="ko-KR" dirty="0"/>
          </a:p>
          <a:p>
            <a:pPr>
              <a:buFont typeface="Wingdings" panose="05000000000000000000" pitchFamily="2" charset="2"/>
              <a:buChar char="ü"/>
            </a:pPr>
            <a:r>
              <a:rPr lang="ko-KR" altLang="en-US" dirty="0"/>
              <a:t>자연스러운 </a:t>
            </a:r>
            <a:r>
              <a:rPr lang="ko-KR" altLang="en-US" dirty="0" err="1"/>
              <a:t>패럴랙스</a:t>
            </a:r>
            <a:r>
              <a:rPr lang="ko-KR" altLang="en-US" dirty="0"/>
              <a:t> 효과 구현</a:t>
            </a:r>
            <a:endParaRPr lang="en-US" altLang="ko-KR" dirty="0"/>
          </a:p>
          <a:p>
            <a:pPr>
              <a:buFont typeface="Wingdings" panose="05000000000000000000" pitchFamily="2" charset="2"/>
              <a:buChar char="ü"/>
            </a:pPr>
            <a:r>
              <a:rPr lang="ko-KR" altLang="en-US" dirty="0"/>
              <a:t>특정 섹션 도달 시 컨텐츠가 부드럽게 나타나도록 설정</a:t>
            </a:r>
            <a:endParaRPr lang="en-US" altLang="ko-KR" dirty="0"/>
          </a:p>
          <a:p>
            <a:endParaRPr lang="en-US" altLang="ko-KR" dirty="0"/>
          </a:p>
          <a:p>
            <a:pPr>
              <a:buFont typeface="Wingdings" panose="05000000000000000000" pitchFamily="2" charset="2"/>
              <a:buChar char="v"/>
            </a:pPr>
            <a:r>
              <a:rPr lang="ko-KR" altLang="en-US" dirty="0"/>
              <a:t>사용자가 어디쯤 있는지 시각적으로 인식할 수 있도록 구성</a:t>
            </a:r>
            <a:endParaRPr lang="en-US" altLang="ko-KR" dirty="0"/>
          </a:p>
          <a:p>
            <a:pPr>
              <a:buFont typeface="Wingdings" panose="05000000000000000000" pitchFamily="2" charset="2"/>
              <a:buChar char="ü"/>
            </a:pPr>
            <a:r>
              <a:rPr lang="ko-KR" altLang="en-US" dirty="0"/>
              <a:t>특정 구간에 도달하면 텍스트</a:t>
            </a:r>
            <a:r>
              <a:rPr lang="en-US" altLang="ko-KR" dirty="0"/>
              <a:t>/</a:t>
            </a:r>
            <a:r>
              <a:rPr lang="ko-KR" altLang="en-US" dirty="0"/>
              <a:t>이미지가 등장</a:t>
            </a:r>
            <a:endParaRPr lang="en-US" altLang="ko-KR" dirty="0"/>
          </a:p>
          <a:p>
            <a:pPr>
              <a:buFont typeface="Wingdings" panose="05000000000000000000" pitchFamily="2" charset="2"/>
              <a:buChar char="ü"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(</a:t>
            </a:r>
            <a:r>
              <a:rPr lang="ko-KR" altLang="en-US" dirty="0"/>
              <a:t>이는 실제 웹에서 경험할 것을 권장</a:t>
            </a:r>
            <a:r>
              <a:rPr lang="en-US" altLang="ko-K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5418745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286F71-CCC0-0CEF-0635-CBDC3D130B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87C44A-9194-F5EB-851D-8D20FD300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정보 구조</a:t>
            </a:r>
            <a:r>
              <a:rPr lang="en-US" altLang="ko-KR" dirty="0"/>
              <a:t>(IA) &amp; </a:t>
            </a:r>
            <a:r>
              <a:rPr lang="ko-KR" altLang="en-US" dirty="0"/>
              <a:t>내비게이션 개선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95C45CF-9B6C-E3BF-860E-592C681B3F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ko-KR" altLang="en-US" dirty="0"/>
              <a:t>원페이지 구성으로 </a:t>
            </a:r>
            <a:r>
              <a:rPr lang="ko-KR" altLang="en-US" dirty="0" err="1"/>
              <a:t>몰입감</a:t>
            </a:r>
            <a:r>
              <a:rPr lang="ko-KR" altLang="en-US" dirty="0"/>
              <a:t> 강화</a:t>
            </a:r>
            <a:endParaRPr lang="en-US" altLang="ko-KR" dirty="0"/>
          </a:p>
          <a:p>
            <a:pPr>
              <a:buFont typeface="Wingdings" panose="05000000000000000000" pitchFamily="2" charset="2"/>
              <a:buChar char="ü"/>
            </a:pPr>
            <a:r>
              <a:rPr lang="ko-KR" altLang="en-US" dirty="0"/>
              <a:t>사용자가 콘텐츠를 연속적으로 경험할 수 있도록 설계</a:t>
            </a:r>
            <a:endParaRPr lang="en-US" altLang="ko-KR" dirty="0"/>
          </a:p>
          <a:p>
            <a:pPr>
              <a:buFont typeface="Wingdings" panose="05000000000000000000" pitchFamily="2" charset="2"/>
              <a:buChar char="ü"/>
            </a:pPr>
            <a:r>
              <a:rPr lang="ko-KR" altLang="en-US" dirty="0"/>
              <a:t>메뉴 없이도 스크롤만으로도 쉽게 탐색 가능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>
              <a:buFont typeface="Wingdings" panose="05000000000000000000" pitchFamily="2" charset="2"/>
              <a:buChar char="v"/>
            </a:pPr>
            <a:r>
              <a:rPr lang="ko-KR" altLang="en-US" dirty="0"/>
              <a:t>햄버거 메뉴 </a:t>
            </a:r>
            <a:r>
              <a:rPr lang="en-US" altLang="ko-KR" dirty="0"/>
              <a:t>UX </a:t>
            </a:r>
            <a:r>
              <a:rPr lang="ko-KR" altLang="en-US" dirty="0"/>
              <a:t>개선</a:t>
            </a:r>
            <a:endParaRPr lang="en-US" altLang="ko-KR" dirty="0"/>
          </a:p>
          <a:p>
            <a:pPr>
              <a:buFont typeface="Wingdings" panose="05000000000000000000" pitchFamily="2" charset="2"/>
              <a:buChar char="ü"/>
            </a:pPr>
            <a:r>
              <a:rPr lang="en-US" altLang="ko-KR" dirty="0"/>
              <a:t>&lt;button aria-</a:t>
            </a:r>
            <a:r>
              <a:rPr lang="en-US" altLang="ko-KR" dirty="0" err="1"/>
              <a:t>labe</a:t>
            </a:r>
            <a:r>
              <a:rPr lang="en-US" altLang="ko-KR" dirty="0"/>
              <a:t>=“</a:t>
            </a:r>
            <a:r>
              <a:rPr lang="ko-KR" altLang="en-US" dirty="0"/>
              <a:t>메뉴 </a:t>
            </a:r>
            <a:r>
              <a:rPr lang="ko-KR" altLang="en-US" dirty="0" err="1"/>
              <a:t>토글</a:t>
            </a:r>
            <a:r>
              <a:rPr lang="ko-KR" altLang="en-US" dirty="0"/>
              <a:t> 버튼</a:t>
            </a:r>
            <a:r>
              <a:rPr lang="en-US" altLang="ko-KR" dirty="0"/>
              <a:t>”&gt; </a:t>
            </a:r>
            <a:r>
              <a:rPr lang="ko-KR" altLang="en-US" dirty="0"/>
              <a:t>추가 </a:t>
            </a:r>
            <a:r>
              <a:rPr lang="en-US" altLang="ko-KR" dirty="0"/>
              <a:t>=&gt;  </a:t>
            </a:r>
            <a:r>
              <a:rPr lang="ko-KR" altLang="en-US" dirty="0"/>
              <a:t>접근성 향상</a:t>
            </a:r>
            <a:endParaRPr lang="en-US" altLang="ko-KR" dirty="0"/>
          </a:p>
          <a:p>
            <a:pPr>
              <a:buFont typeface="Wingdings" panose="05000000000000000000" pitchFamily="2" charset="2"/>
              <a:buChar char="ü"/>
            </a:pPr>
            <a:r>
              <a:rPr lang="ko-KR" altLang="en-US" dirty="0"/>
              <a:t>내부 </a:t>
            </a:r>
            <a:r>
              <a:rPr lang="en-US" altLang="ko-KR" dirty="0"/>
              <a:t>&lt;span aria-hidden=“true”&gt;</a:t>
            </a:r>
            <a:r>
              <a:rPr lang="ko-KR" altLang="en-US" dirty="0"/>
              <a:t>요소 적용 </a:t>
            </a:r>
            <a:r>
              <a:rPr lang="en-US" altLang="ko-KR" dirty="0"/>
              <a:t>=&gt; </a:t>
            </a:r>
            <a:r>
              <a:rPr lang="ko-KR" altLang="en-US" dirty="0"/>
              <a:t>스크린 리더기에서 불필요한 요소 제거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0025447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39DC1B-2C5B-E953-A332-42FA454B54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BD6B20-1C19-B3AC-8316-D3B39F12ED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86546"/>
            <a:ext cx="10515600" cy="5675105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altLang="ko-KR" dirty="0"/>
              <a:t>404 </a:t>
            </a:r>
            <a:r>
              <a:rPr lang="ko-KR" altLang="en-US" dirty="0"/>
              <a:t>페이지 사용자 경험 개선</a:t>
            </a:r>
            <a:endParaRPr lang="en-US" altLang="ko-KR" dirty="0"/>
          </a:p>
          <a:p>
            <a:pPr>
              <a:buFont typeface="Wingdings" panose="05000000000000000000" pitchFamily="2" charset="2"/>
              <a:buChar char="ü"/>
            </a:pPr>
            <a:r>
              <a:rPr lang="en-US" altLang="ko-KR" dirty="0"/>
              <a:t>“</a:t>
            </a:r>
            <a:r>
              <a:rPr lang="ko-KR" altLang="en-US" dirty="0"/>
              <a:t>이 페이지는 산산조각 났습니다</a:t>
            </a:r>
            <a:r>
              <a:rPr lang="en-US" altLang="ko-KR" dirty="0"/>
              <a:t>.” =&gt; </a:t>
            </a:r>
            <a:r>
              <a:rPr lang="ko-KR" altLang="en-US" dirty="0"/>
              <a:t>감성적인 브랜드 메시지와 연결</a:t>
            </a:r>
            <a:endParaRPr lang="en-US" altLang="ko-KR" dirty="0"/>
          </a:p>
          <a:p>
            <a:pPr>
              <a:buFont typeface="Wingdings" panose="05000000000000000000" pitchFamily="2" charset="2"/>
              <a:buChar char="ü"/>
            </a:pPr>
            <a:r>
              <a:rPr lang="ko-KR" altLang="en-US" dirty="0"/>
              <a:t>사용자가 길을 잃지 않도록 홈으로 돌아가는 버튼 추가</a:t>
            </a:r>
            <a:endParaRPr lang="en-US" altLang="ko-KR" dirty="0"/>
          </a:p>
          <a:p>
            <a:pPr>
              <a:buFont typeface="Wingdings" panose="05000000000000000000" pitchFamily="2" charset="2"/>
              <a:buChar char="ü"/>
            </a:pPr>
            <a:endParaRPr lang="en-US" altLang="ko-KR" dirty="0"/>
          </a:p>
          <a:p>
            <a:pPr marL="0" indent="0">
              <a:buNone/>
            </a:pPr>
            <a:r>
              <a:rPr lang="ko-KR" altLang="en-US" sz="2400" dirty="0"/>
              <a:t>이미지 태그에 올바른 </a:t>
            </a:r>
            <a:r>
              <a:rPr lang="en-US" altLang="ko-KR" sz="2400" dirty="0"/>
              <a:t>ALT </a:t>
            </a:r>
            <a:r>
              <a:rPr lang="ko-KR" altLang="en-US" sz="2400" dirty="0"/>
              <a:t>태그 삽입 </a:t>
            </a:r>
            <a:r>
              <a:rPr lang="en-US" altLang="ko-KR" sz="2400" dirty="0"/>
              <a:t>,</a:t>
            </a:r>
            <a:r>
              <a:rPr lang="ko-KR" altLang="en-US" sz="2400" dirty="0"/>
              <a:t>리더기가 무시해야 하는 요소들에 </a:t>
            </a:r>
            <a:r>
              <a:rPr lang="en-US" altLang="ko-KR" sz="2400" dirty="0"/>
              <a:t>aria-hidden=“true” </a:t>
            </a:r>
            <a:r>
              <a:rPr lang="ko-KR" altLang="en-US" sz="2400" dirty="0"/>
              <a:t>삽입</a:t>
            </a:r>
            <a:endParaRPr lang="en-US" altLang="ko-KR" sz="2400" dirty="0"/>
          </a:p>
          <a:p>
            <a:pPr marL="0" indent="0">
              <a:buNone/>
            </a:pPr>
            <a:endParaRPr lang="en-US" altLang="ko-KR" sz="2400" dirty="0"/>
          </a:p>
          <a:p>
            <a:pPr marL="0" indent="0">
              <a:buNone/>
            </a:pPr>
            <a:r>
              <a:rPr lang="ko-KR" altLang="en-US" sz="2400" dirty="0"/>
              <a:t>배경으로 깔리는 비디오에 </a:t>
            </a:r>
            <a:r>
              <a:rPr lang="en-US" altLang="ko-KR" sz="2400" dirty="0"/>
              <a:t>role=“presentation”</a:t>
            </a:r>
            <a:r>
              <a:rPr lang="ko-KR" altLang="en-US" sz="2400" dirty="0"/>
              <a:t>과 </a:t>
            </a:r>
            <a:r>
              <a:rPr lang="en-US" altLang="ko-KR" sz="2400" dirty="0"/>
              <a:t>aria-hidden=“true” </a:t>
            </a:r>
            <a:r>
              <a:rPr lang="ko-KR" altLang="en-US" sz="2400" dirty="0"/>
              <a:t>삽입</a:t>
            </a:r>
            <a:endParaRPr lang="en-US" altLang="ko-KR" sz="2400" dirty="0"/>
          </a:p>
          <a:p>
            <a:pPr marL="0" indent="0">
              <a:buNone/>
            </a:pPr>
            <a:endParaRPr lang="en-US" altLang="ko-KR" sz="2400" dirty="0"/>
          </a:p>
          <a:p>
            <a:pPr marL="0" indent="0">
              <a:buNone/>
            </a:pPr>
            <a:r>
              <a:rPr lang="ko-KR" altLang="en-US" sz="2400" dirty="0"/>
              <a:t>인식하지 못하는 </a:t>
            </a:r>
            <a:r>
              <a:rPr lang="en-US" altLang="ko-KR" sz="2400" dirty="0"/>
              <a:t>a</a:t>
            </a:r>
            <a:r>
              <a:rPr lang="ko-KR" altLang="en-US" sz="2400" dirty="0"/>
              <a:t>태그에는 직접적으로 </a:t>
            </a:r>
            <a:r>
              <a:rPr lang="en-US" altLang="ko-KR" sz="2400" dirty="0"/>
              <a:t>&lt;span&gt;</a:t>
            </a:r>
            <a:r>
              <a:rPr lang="ko-KR" altLang="en-US" sz="2400" dirty="0"/>
              <a:t>으로 </a:t>
            </a:r>
            <a:r>
              <a:rPr lang="en-US" altLang="ko-KR" sz="2400" dirty="0"/>
              <a:t>a</a:t>
            </a:r>
            <a:r>
              <a:rPr lang="ko-KR" altLang="en-US" sz="2400" dirty="0"/>
              <a:t>태그를 설명하는 문구를 추가 후</a:t>
            </a:r>
            <a:r>
              <a:rPr lang="en-US" altLang="ko-KR" sz="2400" dirty="0"/>
              <a:t>, </a:t>
            </a:r>
            <a:r>
              <a:rPr lang="ko-KR" altLang="en-US" sz="2400" dirty="0"/>
              <a:t>그를 디자인 상에서만 가리도록 조정</a:t>
            </a:r>
            <a:endParaRPr lang="en-US" altLang="ko-KR" sz="2400" dirty="0"/>
          </a:p>
          <a:p>
            <a:pPr marL="0" indent="0"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527385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4A8195E-9632-595A-8AA1-8D21B778E1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1791"/>
            <a:ext cx="10515600" cy="5925172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altLang="ko-KR" dirty="0"/>
              <a:t>404 </a:t>
            </a:r>
            <a:r>
              <a:rPr lang="ko-KR" altLang="en-US" dirty="0"/>
              <a:t>페이지 제작 시 숙지할 것</a:t>
            </a:r>
            <a:br>
              <a:rPr lang="ko-KR" altLang="en-US" sz="1300" dirty="0">
                <a:solidFill>
                  <a:srgbClr val="222222"/>
                </a:solidFill>
              </a:rPr>
            </a:br>
            <a:r>
              <a:rPr lang="en-US" altLang="ko-KR" sz="1600" b="0" i="0" dirty="0">
                <a:solidFill>
                  <a:srgbClr val="222222"/>
                </a:solidFill>
                <a:effectLst/>
                <a:latin typeface="-apple-system"/>
              </a:rPr>
              <a:t>1. </a:t>
            </a:r>
            <a:r>
              <a:rPr lang="ko-KR" altLang="en-US" sz="1600" b="0" i="0" dirty="0">
                <a:solidFill>
                  <a:srgbClr val="222222"/>
                </a:solidFill>
                <a:effectLst/>
                <a:latin typeface="-apple-system"/>
              </a:rPr>
              <a:t>사용자가 길을 잃지 않도록 직관적인 메시지를 제공 → </a:t>
            </a:r>
            <a:r>
              <a:rPr lang="en-US" altLang="ko-KR" sz="1600" b="0" i="0" dirty="0">
                <a:solidFill>
                  <a:srgbClr val="222222"/>
                </a:solidFill>
                <a:effectLst/>
                <a:latin typeface="-apple-system"/>
              </a:rPr>
              <a:t>"</a:t>
            </a:r>
            <a:r>
              <a:rPr lang="ko-KR" altLang="en-US" sz="1600" b="0" i="0" dirty="0">
                <a:solidFill>
                  <a:srgbClr val="222222"/>
                </a:solidFill>
                <a:effectLst/>
                <a:latin typeface="-apple-system"/>
              </a:rPr>
              <a:t>페이지를 찾을 수 없습니다</a:t>
            </a:r>
            <a:r>
              <a:rPr lang="en-US" altLang="ko-KR" sz="1600" b="0" i="0" dirty="0">
                <a:solidFill>
                  <a:srgbClr val="222222"/>
                </a:solidFill>
                <a:effectLst/>
                <a:latin typeface="-apple-system"/>
              </a:rPr>
              <a:t>." </a:t>
            </a:r>
            <a:r>
              <a:rPr lang="ko-KR" altLang="en-US" sz="1600" b="0" i="0" dirty="0">
                <a:solidFill>
                  <a:srgbClr val="222222"/>
                </a:solidFill>
                <a:effectLst/>
                <a:latin typeface="-apple-system"/>
              </a:rPr>
              <a:t>등의 명확한 안내 문구 필요</a:t>
            </a:r>
            <a:br>
              <a:rPr lang="ko-KR" altLang="en-US" sz="1600" dirty="0">
                <a:solidFill>
                  <a:srgbClr val="222222"/>
                </a:solidFill>
              </a:rPr>
            </a:br>
            <a:r>
              <a:rPr lang="en-US" altLang="ko-KR" sz="1600" b="0" i="0" dirty="0">
                <a:solidFill>
                  <a:srgbClr val="222222"/>
                </a:solidFill>
                <a:effectLst/>
                <a:latin typeface="-apple-system"/>
              </a:rPr>
              <a:t>2. </a:t>
            </a:r>
            <a:r>
              <a:rPr lang="ko-KR" altLang="en-US" sz="1600" b="0" i="0" dirty="0">
                <a:solidFill>
                  <a:srgbClr val="222222"/>
                </a:solidFill>
                <a:effectLst/>
                <a:latin typeface="-apple-system"/>
              </a:rPr>
              <a:t>홈페이지 또는 주요 페이지로 이동할 수 있는 버튼 제공 → </a:t>
            </a:r>
            <a:r>
              <a:rPr lang="en-US" altLang="ko-KR" sz="1600" b="0" i="0" dirty="0">
                <a:solidFill>
                  <a:srgbClr val="222222"/>
                </a:solidFill>
                <a:effectLst/>
                <a:latin typeface="-apple-system"/>
              </a:rPr>
              <a:t>"</a:t>
            </a:r>
            <a:r>
              <a:rPr lang="ko-KR" altLang="en-US" sz="1600" b="0" i="0" dirty="0">
                <a:solidFill>
                  <a:srgbClr val="222222"/>
                </a:solidFill>
                <a:effectLst/>
                <a:latin typeface="-apple-system"/>
              </a:rPr>
              <a:t>홈으로 돌아가기</a:t>
            </a:r>
            <a:r>
              <a:rPr lang="en-US" altLang="ko-KR" sz="1600" b="0" i="0" dirty="0">
                <a:solidFill>
                  <a:srgbClr val="222222"/>
                </a:solidFill>
                <a:effectLst/>
                <a:latin typeface="-apple-system"/>
              </a:rPr>
              <a:t>" </a:t>
            </a:r>
            <a:r>
              <a:rPr lang="ko-KR" altLang="en-US" sz="1600" b="0" i="0" dirty="0">
                <a:solidFill>
                  <a:srgbClr val="222222"/>
                </a:solidFill>
                <a:effectLst/>
                <a:latin typeface="-apple-system"/>
              </a:rPr>
              <a:t>버튼 필수</a:t>
            </a:r>
            <a:br>
              <a:rPr lang="ko-KR" altLang="en-US" sz="1600" dirty="0">
                <a:solidFill>
                  <a:srgbClr val="222222"/>
                </a:solidFill>
              </a:rPr>
            </a:br>
            <a:r>
              <a:rPr lang="en-US" altLang="ko-KR" sz="1600" b="0" i="0" dirty="0">
                <a:solidFill>
                  <a:srgbClr val="222222"/>
                </a:solidFill>
                <a:effectLst/>
                <a:latin typeface="-apple-system"/>
              </a:rPr>
              <a:t>3. </a:t>
            </a:r>
            <a:r>
              <a:rPr lang="ko-KR" altLang="en-US" sz="1600" b="0" i="0" dirty="0">
                <a:solidFill>
                  <a:srgbClr val="222222"/>
                </a:solidFill>
                <a:effectLst/>
                <a:latin typeface="-apple-system"/>
              </a:rPr>
              <a:t>브랜드 아이덴티티를 반영한 디자인 적용 → 사이트의 전체적인 디자인과 일관성을 유지</a:t>
            </a:r>
            <a:br>
              <a:rPr lang="ko-KR" altLang="en-US" sz="1600" dirty="0">
                <a:solidFill>
                  <a:srgbClr val="222222"/>
                </a:solidFill>
              </a:rPr>
            </a:br>
            <a:r>
              <a:rPr lang="en-US" altLang="ko-KR" sz="1600" b="0" i="0" dirty="0">
                <a:solidFill>
                  <a:srgbClr val="222222"/>
                </a:solidFill>
                <a:effectLst/>
                <a:latin typeface="-apple-system"/>
              </a:rPr>
              <a:t>4. </a:t>
            </a:r>
            <a:r>
              <a:rPr lang="ko-KR" altLang="en-US" sz="1600" b="0" i="0" dirty="0">
                <a:solidFill>
                  <a:srgbClr val="222222"/>
                </a:solidFill>
                <a:effectLst/>
                <a:latin typeface="-apple-system"/>
              </a:rPr>
              <a:t>가벼운 유머 또는 감성적인 메시지 활용 가능 → 사용자의 실망감을 줄이고 긍정적인 경험 제공</a:t>
            </a:r>
            <a:br>
              <a:rPr lang="ko-KR" altLang="en-US" sz="1600" dirty="0">
                <a:solidFill>
                  <a:srgbClr val="222222"/>
                </a:solidFill>
              </a:rPr>
            </a:br>
            <a:r>
              <a:rPr lang="en-US" altLang="ko-KR" sz="1600" b="0" i="0" dirty="0">
                <a:solidFill>
                  <a:srgbClr val="222222"/>
                </a:solidFill>
                <a:effectLst/>
                <a:latin typeface="-apple-system"/>
              </a:rPr>
              <a:t>5. </a:t>
            </a:r>
            <a:r>
              <a:rPr lang="ko-KR" altLang="en-US" sz="1600" b="0" i="0" dirty="0">
                <a:solidFill>
                  <a:srgbClr val="222222"/>
                </a:solidFill>
                <a:effectLst/>
                <a:latin typeface="-apple-system"/>
              </a:rPr>
              <a:t>간결하고 깔끔한 </a:t>
            </a:r>
            <a:r>
              <a:rPr lang="en-US" altLang="ko-KR" sz="1600" b="0" i="0" dirty="0">
                <a:solidFill>
                  <a:srgbClr val="222222"/>
                </a:solidFill>
                <a:effectLst/>
                <a:latin typeface="-apple-system"/>
              </a:rPr>
              <a:t>UI </a:t>
            </a:r>
            <a:r>
              <a:rPr lang="ko-KR" altLang="en-US" sz="1600" b="0" i="0" dirty="0">
                <a:solidFill>
                  <a:srgbClr val="222222"/>
                </a:solidFill>
                <a:effectLst/>
                <a:latin typeface="-apple-system"/>
              </a:rPr>
              <a:t>구성 → 불필요한 요소 없이 직관적인 인터페이스 제공</a:t>
            </a:r>
            <a:br>
              <a:rPr lang="ko-KR" altLang="en-US" sz="1600" dirty="0">
                <a:solidFill>
                  <a:srgbClr val="222222"/>
                </a:solidFill>
              </a:rPr>
            </a:br>
            <a:r>
              <a:rPr lang="en-US" altLang="ko-KR" sz="1600" b="0" i="0" dirty="0">
                <a:solidFill>
                  <a:srgbClr val="222222"/>
                </a:solidFill>
                <a:effectLst/>
                <a:latin typeface="-apple-system"/>
              </a:rPr>
              <a:t>6. </a:t>
            </a:r>
            <a:r>
              <a:rPr lang="ko-KR" altLang="en-US" sz="1600" b="0" i="0" dirty="0">
                <a:solidFill>
                  <a:srgbClr val="222222"/>
                </a:solidFill>
                <a:effectLst/>
                <a:latin typeface="-apple-system"/>
              </a:rPr>
              <a:t>페이지 로딩 속도 최적화 → </a:t>
            </a:r>
            <a:r>
              <a:rPr lang="en-US" altLang="ko-KR" sz="1600" b="0" i="0" dirty="0">
                <a:solidFill>
                  <a:srgbClr val="222222"/>
                </a:solidFill>
                <a:effectLst/>
                <a:latin typeface="-apple-system"/>
              </a:rPr>
              <a:t>404 </a:t>
            </a:r>
            <a:r>
              <a:rPr lang="ko-KR" altLang="en-US" sz="1600" b="0" i="0" dirty="0">
                <a:solidFill>
                  <a:srgbClr val="222222"/>
                </a:solidFill>
                <a:effectLst/>
                <a:latin typeface="-apple-system"/>
              </a:rPr>
              <a:t>페이지도 빠르게 로드되도록 최적화 필요</a:t>
            </a:r>
            <a:br>
              <a:rPr lang="ko-KR" altLang="en-US" sz="1600" dirty="0">
                <a:solidFill>
                  <a:srgbClr val="222222"/>
                </a:solidFill>
              </a:rPr>
            </a:br>
            <a:r>
              <a:rPr lang="en-US" altLang="ko-KR" sz="1600" b="0" i="0" dirty="0">
                <a:solidFill>
                  <a:srgbClr val="222222"/>
                </a:solidFill>
                <a:effectLst/>
                <a:latin typeface="-apple-system"/>
              </a:rPr>
              <a:t>7. SEO </a:t>
            </a:r>
            <a:r>
              <a:rPr lang="ko-KR" altLang="en-US" sz="1600" b="0" i="0" dirty="0">
                <a:solidFill>
                  <a:srgbClr val="222222"/>
                </a:solidFill>
                <a:effectLst/>
                <a:latin typeface="-apple-system"/>
              </a:rPr>
              <a:t>고려하여 적절한 </a:t>
            </a:r>
            <a:r>
              <a:rPr lang="en-US" altLang="ko-KR" sz="1600" b="0" i="0" dirty="0">
                <a:solidFill>
                  <a:srgbClr val="222222"/>
                </a:solidFill>
                <a:effectLst/>
                <a:latin typeface="-apple-system"/>
              </a:rPr>
              <a:t>meta </a:t>
            </a:r>
            <a:r>
              <a:rPr lang="ko-KR" altLang="en-US" sz="1600" b="0" i="0" dirty="0">
                <a:solidFill>
                  <a:srgbClr val="222222"/>
                </a:solidFill>
                <a:effectLst/>
                <a:latin typeface="-apple-system"/>
              </a:rPr>
              <a:t>태그 추가 → 검색엔진이 </a:t>
            </a:r>
            <a:r>
              <a:rPr lang="en-US" altLang="ko-KR" sz="1600" b="0" i="0" dirty="0">
                <a:solidFill>
                  <a:srgbClr val="222222"/>
                </a:solidFill>
                <a:effectLst/>
                <a:latin typeface="-apple-system"/>
              </a:rPr>
              <a:t>404 </a:t>
            </a:r>
            <a:r>
              <a:rPr lang="ko-KR" altLang="en-US" sz="1600" b="0" i="0" dirty="0">
                <a:solidFill>
                  <a:srgbClr val="222222"/>
                </a:solidFill>
                <a:effectLst/>
                <a:latin typeface="-apple-system"/>
              </a:rPr>
              <a:t>페이지를 인식하도록 설정</a:t>
            </a:r>
            <a:br>
              <a:rPr lang="ko-KR" altLang="en-US" sz="1600" dirty="0">
                <a:solidFill>
                  <a:srgbClr val="222222"/>
                </a:solidFill>
              </a:rPr>
            </a:br>
            <a:r>
              <a:rPr lang="en-US" altLang="ko-KR" sz="1600" b="0" i="0" dirty="0">
                <a:solidFill>
                  <a:srgbClr val="222222"/>
                </a:solidFill>
                <a:effectLst/>
                <a:latin typeface="-apple-system"/>
              </a:rPr>
              <a:t>8. </a:t>
            </a:r>
            <a:r>
              <a:rPr lang="ko-KR" altLang="en-US" sz="1600" b="0" i="0" dirty="0">
                <a:solidFill>
                  <a:srgbClr val="222222"/>
                </a:solidFill>
                <a:effectLst/>
                <a:latin typeface="-apple-system"/>
              </a:rPr>
              <a:t>애니메이션이나 인터랙션 효과 추가 </a:t>
            </a:r>
            <a:r>
              <a:rPr lang="en-US" altLang="ko-KR" sz="1600" b="0" i="0" dirty="0">
                <a:solidFill>
                  <a:srgbClr val="222222"/>
                </a:solidFill>
                <a:effectLst/>
                <a:latin typeface="-apple-system"/>
              </a:rPr>
              <a:t>(</a:t>
            </a:r>
            <a:r>
              <a:rPr lang="ko-KR" altLang="en-US" sz="1600" b="0" i="0" dirty="0">
                <a:solidFill>
                  <a:srgbClr val="222222"/>
                </a:solidFill>
                <a:effectLst/>
                <a:latin typeface="-apple-system"/>
              </a:rPr>
              <a:t>필요 시</a:t>
            </a:r>
            <a:r>
              <a:rPr lang="en-US" altLang="ko-KR" sz="1600" b="0" i="0" dirty="0">
                <a:solidFill>
                  <a:srgbClr val="222222"/>
                </a:solidFill>
                <a:effectLst/>
                <a:latin typeface="-apple-system"/>
              </a:rPr>
              <a:t>) → GSAP </a:t>
            </a:r>
            <a:r>
              <a:rPr lang="ko-KR" altLang="en-US" sz="1600" b="0" i="0" dirty="0">
                <a:solidFill>
                  <a:srgbClr val="222222"/>
                </a:solidFill>
                <a:effectLst/>
                <a:latin typeface="-apple-system"/>
              </a:rPr>
              <a:t>등으로 부드러운 전환 효과 적용 가능</a:t>
            </a:r>
            <a:br>
              <a:rPr lang="ko-KR" altLang="en-US" sz="1600" dirty="0">
                <a:solidFill>
                  <a:srgbClr val="222222"/>
                </a:solidFill>
              </a:rPr>
            </a:br>
            <a:r>
              <a:rPr lang="en-US" altLang="ko-KR" sz="1600" b="0" i="0" dirty="0">
                <a:solidFill>
                  <a:srgbClr val="222222"/>
                </a:solidFill>
                <a:effectLst/>
                <a:latin typeface="-apple-system"/>
              </a:rPr>
              <a:t>9. </a:t>
            </a:r>
            <a:r>
              <a:rPr lang="ko-KR" altLang="en-US" sz="1600" b="0" i="0" dirty="0">
                <a:solidFill>
                  <a:srgbClr val="222222"/>
                </a:solidFill>
                <a:effectLst/>
                <a:latin typeface="-apple-system"/>
              </a:rPr>
              <a:t>모바일 및 반응형 디자인 적용 → 모든 기기에서 적절하게 보이도록 반응형 스타일 구현</a:t>
            </a:r>
            <a:endParaRPr lang="ko-KR" altLang="en-US" sz="1600" dirty="0">
              <a:solidFill>
                <a:srgbClr val="22222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65904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984E1D-1F2B-8342-9973-7F4431709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B5EE33B-6F37-A2AF-F3E1-AF43E76FA0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618FFE0-C3AD-E234-23EB-2CBE0385E8B8}"/>
              </a:ext>
            </a:extLst>
          </p:cNvPr>
          <p:cNvSpPr>
            <a:spLocks/>
          </p:cNvSpPr>
          <p:nvPr/>
        </p:nvSpPr>
        <p:spPr>
          <a:xfrm>
            <a:off x="-357554" y="-70338"/>
            <a:ext cx="12907108" cy="7350369"/>
          </a:xfrm>
          <a:prstGeom prst="rect">
            <a:avLst/>
          </a:prstGeom>
          <a:solidFill>
            <a:srgbClr val="005D66"/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C815D73D-C7E0-3D15-8940-C1A267044FEA}"/>
              </a:ext>
            </a:extLst>
          </p:cNvPr>
          <p:cNvSpPr txBox="1">
            <a:spLocks/>
          </p:cNvSpPr>
          <p:nvPr/>
        </p:nvSpPr>
        <p:spPr>
          <a:xfrm>
            <a:off x="944217" y="299568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9600" dirty="0">
                <a:solidFill>
                  <a:srgbClr val="FBCCCD"/>
                </a:solidFill>
              </a:rPr>
              <a:t>Intro</a:t>
            </a:r>
            <a:endParaRPr lang="ko-KR" altLang="en-US" sz="9600" dirty="0">
              <a:solidFill>
                <a:srgbClr val="FBCCC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97044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8DDF22C-F363-DBA1-8370-6C88FA943E8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175" r="2031" b="-2"/>
          <a:stretch/>
        </p:blipFill>
        <p:spPr>
          <a:xfrm>
            <a:off x="838199" y="557188"/>
            <a:ext cx="3462131" cy="575171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A9BDBAB-9C82-7530-3172-D8AFE88B07B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1194" r="35266" b="-1"/>
          <a:stretch/>
        </p:blipFill>
        <p:spPr>
          <a:xfrm>
            <a:off x="4459582" y="557188"/>
            <a:ext cx="3295096" cy="575171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2621B84-4008-850A-9E14-8A66DCE02A0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6495" r="19369" b="-2"/>
          <a:stretch/>
        </p:blipFill>
        <p:spPr>
          <a:xfrm>
            <a:off x="7913930" y="557188"/>
            <a:ext cx="3439859" cy="5751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5510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3BF0C7-6D1D-42E5-AF26-789995E843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7EE635B-254F-774E-8554-256CBA6686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5314" y="361260"/>
            <a:ext cx="10515600" cy="306774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400" dirty="0"/>
              <a:t>Headline </a:t>
            </a:r>
            <a:r>
              <a:rPr lang="ko-KR" altLang="en-US" sz="2400" dirty="0"/>
              <a:t>태그 내림차순 준수</a:t>
            </a:r>
            <a:endParaRPr lang="en-US" altLang="ko-KR" sz="2400" dirty="0"/>
          </a:p>
          <a:p>
            <a:pPr marL="0" indent="0">
              <a:buNone/>
            </a:pPr>
            <a:r>
              <a:rPr lang="en-US" altLang="ko-KR" sz="2400" dirty="0"/>
              <a:t>Input</a:t>
            </a:r>
            <a:r>
              <a:rPr lang="ko-KR" altLang="en-US" sz="2400" dirty="0"/>
              <a:t> 태그에 </a:t>
            </a:r>
            <a:r>
              <a:rPr lang="en-US" altLang="ko-KR" sz="2400" dirty="0"/>
              <a:t>label </a:t>
            </a:r>
            <a:r>
              <a:rPr lang="ko-KR" altLang="en-US" sz="2400" dirty="0"/>
              <a:t>필수 기재 후 자세한 설명 피력</a:t>
            </a:r>
            <a:r>
              <a:rPr lang="en-US" altLang="ko-KR" sz="2400" dirty="0"/>
              <a:t>, label</a:t>
            </a:r>
            <a:r>
              <a:rPr lang="ko-KR" altLang="en-US" sz="2400" dirty="0"/>
              <a:t>은 디자인 상으로만 가림</a:t>
            </a:r>
            <a:endParaRPr lang="en-US" altLang="ko-KR" sz="2400" dirty="0"/>
          </a:p>
          <a:p>
            <a:pPr marL="0" indent="0">
              <a:buNone/>
            </a:pPr>
            <a:r>
              <a:rPr lang="ko-KR" altLang="en-US" sz="2400" dirty="0"/>
              <a:t>그 외 특히 시각장애인 이용자들이 사이트 이용에 불편함이 없게</a:t>
            </a:r>
            <a:r>
              <a:rPr lang="en-US" altLang="ko-KR" sz="2400" dirty="0"/>
              <a:t>, </a:t>
            </a:r>
            <a:r>
              <a:rPr lang="ko-KR" altLang="en-US" sz="2400" dirty="0"/>
              <a:t>스크린 리더기를 최대한 고려해서 </a:t>
            </a:r>
            <a:r>
              <a:rPr lang="en-US" altLang="ko-KR" sz="2400" dirty="0"/>
              <a:t>UX </a:t>
            </a:r>
            <a:r>
              <a:rPr lang="ko-KR" altLang="en-US" sz="2400" dirty="0"/>
              <a:t>설계</a:t>
            </a:r>
            <a:endParaRPr lang="en-US" altLang="ko-KR" sz="2400" dirty="0"/>
          </a:p>
          <a:p>
            <a:pPr marL="0" indent="0">
              <a:buNone/>
            </a:pPr>
            <a:r>
              <a:rPr lang="ko-KR" altLang="en-US" sz="2400" dirty="0"/>
              <a:t>애플 이용자를 위한 </a:t>
            </a:r>
            <a:r>
              <a:rPr lang="en-US" altLang="ko-KR" sz="2400" dirty="0"/>
              <a:t>IOS </a:t>
            </a:r>
            <a:r>
              <a:rPr lang="ko-KR" altLang="en-US" sz="2400" dirty="0"/>
              <a:t>대응 </a:t>
            </a:r>
            <a:r>
              <a:rPr lang="en-US" altLang="ko-KR" sz="2400" dirty="0"/>
              <a:t>CSS, Script, HTML inline Style </a:t>
            </a:r>
            <a:r>
              <a:rPr lang="ko-KR" altLang="en-US" sz="2400" dirty="0"/>
              <a:t>추가</a:t>
            </a:r>
            <a:r>
              <a:rPr lang="en-US" altLang="ko-KR" sz="2400" dirty="0"/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916089E-8828-53B4-184A-E9ED26567C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5425" y="3200400"/>
            <a:ext cx="2450512" cy="236487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F6313B8-A797-5471-6D94-9FC1E09AA3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5755673"/>
            <a:ext cx="10529668" cy="74106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4263133-5D57-C335-F105-B225DC202B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876" y="3111072"/>
            <a:ext cx="5696745" cy="2543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3934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6C1681-06D9-86CC-E325-2DB34349DF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반응형 디자인 고려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7CD7B32-66DE-714A-C6C2-88CE3C9C3D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미디어 쿼리로 크게 모바일 </a:t>
            </a:r>
            <a:r>
              <a:rPr lang="en-US" altLang="ko-KR" dirty="0"/>
              <a:t>, </a:t>
            </a:r>
            <a:r>
              <a:rPr lang="ko-KR" altLang="en-US" dirty="0"/>
              <a:t>태블릿 </a:t>
            </a:r>
            <a:r>
              <a:rPr lang="en-US" altLang="ko-KR" dirty="0"/>
              <a:t>, </a:t>
            </a:r>
            <a:r>
              <a:rPr lang="ko-KR" altLang="en-US" dirty="0" err="1"/>
              <a:t>데스크탑으로</a:t>
            </a:r>
            <a:r>
              <a:rPr lang="ko-KR" altLang="en-US" dirty="0"/>
              <a:t> 나눌 것</a:t>
            </a:r>
            <a:endParaRPr lang="en-US" altLang="ko-KR" dirty="0"/>
          </a:p>
          <a:p>
            <a:r>
              <a:rPr lang="ko-KR" altLang="en-US" dirty="0"/>
              <a:t>전역스타일 과 각 기기 특성에 맞는 </a:t>
            </a:r>
            <a:r>
              <a:rPr lang="en-US" altLang="ko-KR" dirty="0" err="1"/>
              <a:t>css</a:t>
            </a:r>
            <a:r>
              <a:rPr lang="ko-KR" altLang="en-US" dirty="0"/>
              <a:t>를 나눌 것</a:t>
            </a:r>
            <a:endParaRPr lang="en-US" altLang="ko-KR" dirty="0"/>
          </a:p>
          <a:p>
            <a:r>
              <a:rPr lang="ko-KR" altLang="en-US" dirty="0"/>
              <a:t>또한 동시에 </a:t>
            </a:r>
            <a:r>
              <a:rPr lang="en-US" altLang="ko-KR" dirty="0"/>
              <a:t>Landscape</a:t>
            </a:r>
            <a:r>
              <a:rPr lang="ko-KR" altLang="en-US" dirty="0"/>
              <a:t>와 </a:t>
            </a:r>
            <a:r>
              <a:rPr lang="en-US" altLang="ko-KR" dirty="0"/>
              <a:t>Portrait</a:t>
            </a:r>
            <a:r>
              <a:rPr lang="ko-KR" altLang="en-US" dirty="0"/>
              <a:t>라는 변수까지 고려해 레이아웃 구조를 </a:t>
            </a:r>
            <a:r>
              <a:rPr lang="ko-KR" altLang="en-US" dirty="0" err="1"/>
              <a:t>신경써서</a:t>
            </a:r>
            <a:r>
              <a:rPr lang="ko-KR" altLang="en-US" dirty="0"/>
              <a:t> </a:t>
            </a:r>
            <a:r>
              <a:rPr lang="en-US" altLang="ko-KR" dirty="0"/>
              <a:t>UX</a:t>
            </a:r>
            <a:r>
              <a:rPr lang="ko-KR" altLang="en-US" dirty="0"/>
              <a:t>가 망가지는 것을 미연에 방지할 것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C675330-EF71-5918-6440-889507591A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422" y="4079592"/>
            <a:ext cx="2581635" cy="87642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7D01911-8D11-F976-B609-C0809C2612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169" y="5413568"/>
            <a:ext cx="3781953" cy="33342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83C344D-E5CA-CE0B-EA8E-4A51DC966A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169" y="5785676"/>
            <a:ext cx="3867690" cy="31436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A15B587-F096-F78E-14F5-16761D4BE2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2907" y="4228595"/>
            <a:ext cx="1320339" cy="236994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A6FC8B9-611C-37C0-81F2-C38B7E7D1C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89061" y="3732441"/>
            <a:ext cx="1667108" cy="42868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D9759037-1E1F-41BD-874F-76115DE2F4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04629" y="4366090"/>
            <a:ext cx="3495719" cy="194581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120AE136-52BB-EA64-7BAF-DA33BE91DA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18934" y="3799910"/>
            <a:ext cx="1667108" cy="428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7537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402343C1-EF1E-8611-826F-31312FA450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1546" y="378656"/>
            <a:ext cx="2256431" cy="149292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61186F7-1BAD-03D7-1A89-F667EF8869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214" y="3350526"/>
            <a:ext cx="1930101" cy="295801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4438D49-5362-272E-53BC-39485BABA6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7771" y="1206958"/>
            <a:ext cx="1408004" cy="227097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0C884E9-FDCC-71D8-46A4-3C0BA4829D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94376" y="433957"/>
            <a:ext cx="2183642" cy="2242132"/>
          </a:xfrm>
          <a:prstGeom prst="rect">
            <a:avLst/>
          </a:prstGeo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B812825-817B-6336-73BD-9BD2667B46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4" y="4916184"/>
            <a:ext cx="6864411" cy="1440165"/>
          </a:xfrm>
        </p:spPr>
        <p:txBody>
          <a:bodyPr>
            <a:normAutofit/>
          </a:bodyPr>
          <a:lstStyle/>
          <a:p>
            <a:r>
              <a:rPr lang="en-US" altLang="ko-KR" sz="2000"/>
              <a:t>flex/grid</a:t>
            </a:r>
            <a:r>
              <a:rPr lang="ko-KR" altLang="en-US" sz="2000"/>
              <a:t>를 활용하여 자동으로 정렬되는 구조 적용</a:t>
            </a:r>
            <a:endParaRPr lang="en-US" altLang="ko-KR" sz="2000"/>
          </a:p>
          <a:p>
            <a:r>
              <a:rPr lang="ko-KR" altLang="en-US" sz="2000"/>
              <a:t>터치 인터랙션 최적화</a:t>
            </a:r>
            <a:endParaRPr lang="en-US" altLang="ko-KR" sz="2000"/>
          </a:p>
          <a:p>
            <a:r>
              <a:rPr lang="ko-KR" altLang="en-US" sz="2000"/>
              <a:t>모바일에서는 터치 영역을 고려하여 여백 추가</a:t>
            </a:r>
          </a:p>
        </p:txBody>
      </p:sp>
    </p:spTree>
    <p:extLst>
      <p:ext uri="{BB962C8B-B14F-4D97-AF65-F5344CB8AC3E}">
        <p14:creationId xmlns:p14="http://schemas.microsoft.com/office/powerpoint/2010/main" val="23248002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D0137A-7E7C-1805-5767-17D862C73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시각적 계층 구조 </a:t>
            </a:r>
            <a:r>
              <a:rPr lang="en-US" altLang="ko-KR" dirty="0"/>
              <a:t>&amp; </a:t>
            </a:r>
            <a:r>
              <a:rPr lang="ko-KR" altLang="en-US" dirty="0"/>
              <a:t>가독성 향상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AB1432B-A921-98BC-7535-D678EA6D4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/>
              <a:t>폰트 계층 구조 설정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 </a:t>
            </a:r>
            <a:r>
              <a:rPr lang="en-US" altLang="ko-KR" sz="2400" dirty="0"/>
              <a:t>- </a:t>
            </a:r>
            <a:r>
              <a:rPr lang="ko-KR" altLang="en-US" sz="2400" dirty="0"/>
              <a:t>주요 헤드라인 </a:t>
            </a:r>
            <a:r>
              <a:rPr lang="en-US" altLang="ko-KR" sz="2400" dirty="0"/>
              <a:t>/ </a:t>
            </a:r>
            <a:r>
              <a:rPr lang="ko-KR" altLang="en-US" sz="2400" dirty="0"/>
              <a:t>본문 텍스트 가독성을 고려한 배치</a:t>
            </a:r>
            <a:endParaRPr lang="en-US" altLang="ko-KR" sz="2400" dirty="0"/>
          </a:p>
          <a:p>
            <a:pPr marL="0" indent="0">
              <a:buNone/>
            </a:pPr>
            <a:endParaRPr lang="en-US" altLang="ko-KR" dirty="0"/>
          </a:p>
          <a:p>
            <a:r>
              <a:rPr lang="ko-KR" altLang="en-US" dirty="0"/>
              <a:t>컬러 팔레트 활용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sz="2400" dirty="0"/>
              <a:t> - </a:t>
            </a:r>
            <a:r>
              <a:rPr lang="ko-KR" altLang="en-US" sz="2400" dirty="0"/>
              <a:t>미리 </a:t>
            </a:r>
            <a:r>
              <a:rPr lang="ko-KR" altLang="en-US" sz="2400" dirty="0" err="1"/>
              <a:t>정해놓은</a:t>
            </a:r>
            <a:r>
              <a:rPr lang="ko-KR" altLang="en-US" sz="2400" dirty="0"/>
              <a:t> 조화로운 색상 내에서 적용</a:t>
            </a:r>
            <a:endParaRPr lang="en-US" altLang="ko-KR" sz="2400" dirty="0"/>
          </a:p>
          <a:p>
            <a:pPr marL="0" indent="0">
              <a:buNone/>
            </a:pPr>
            <a:r>
              <a:rPr lang="en-US" altLang="ko-KR" sz="2400" dirty="0"/>
              <a:t> - </a:t>
            </a:r>
            <a:r>
              <a:rPr lang="ko-KR" altLang="en-US" sz="2400" dirty="0"/>
              <a:t>중요한 액션</a:t>
            </a:r>
            <a:r>
              <a:rPr lang="en-US" altLang="ko-KR" sz="2400" dirty="0"/>
              <a:t>(CTA </a:t>
            </a:r>
            <a:r>
              <a:rPr lang="ko-KR" altLang="en-US" sz="2400" dirty="0"/>
              <a:t>버튼</a:t>
            </a:r>
            <a:r>
              <a:rPr lang="en-US" altLang="ko-KR" sz="2400" dirty="0"/>
              <a:t>) </a:t>
            </a:r>
            <a:r>
              <a:rPr lang="ko-KR" altLang="en-US" sz="2400" dirty="0"/>
              <a:t>강조</a:t>
            </a:r>
            <a:endParaRPr lang="en-US" altLang="ko-KR" sz="2400" dirty="0"/>
          </a:p>
          <a:p>
            <a:pPr marL="0" indent="0">
              <a:buNone/>
            </a:pPr>
            <a:endParaRPr lang="en-US" altLang="ko-KR" dirty="0"/>
          </a:p>
          <a:p>
            <a:r>
              <a:rPr lang="ko-KR" altLang="en-US" dirty="0"/>
              <a:t>이미지 스타일 일관성 유지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sz="2400" dirty="0"/>
              <a:t>- </a:t>
            </a:r>
            <a:r>
              <a:rPr lang="ko-KR" altLang="en-US" sz="2400" dirty="0"/>
              <a:t>브랜드 감성을 고려한 </a:t>
            </a:r>
            <a:r>
              <a:rPr lang="ko-KR" altLang="en-US" sz="2400" dirty="0" err="1"/>
              <a:t>뉴트럴</a:t>
            </a:r>
            <a:r>
              <a:rPr lang="ko-KR" altLang="en-US" sz="2400" dirty="0"/>
              <a:t> </a:t>
            </a:r>
            <a:r>
              <a:rPr lang="en-US" altLang="ko-KR" sz="2400" dirty="0"/>
              <a:t>&amp; </a:t>
            </a:r>
            <a:r>
              <a:rPr lang="ko-KR" altLang="en-US" sz="2400" dirty="0" err="1"/>
              <a:t>미니멀한</a:t>
            </a:r>
            <a:r>
              <a:rPr lang="ko-KR" altLang="en-US" sz="2400" dirty="0"/>
              <a:t> 이미지 활용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33451966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441A4EC8-B7B9-42E2-79B3-3BCBF62C89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14268"/>
            <a:ext cx="10515600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ko-KR" dirty="0"/>
              <a:t>&lt;a&gt;</a:t>
            </a:r>
            <a:r>
              <a:rPr lang="ko-KR" altLang="en-US" dirty="0"/>
              <a:t>태그 간 충분한 여백 제공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 </a:t>
            </a:r>
            <a:r>
              <a:rPr lang="en-US" altLang="ko-KR" sz="2400" dirty="0"/>
              <a:t>-</a:t>
            </a:r>
            <a:r>
              <a:rPr lang="ko-KR" altLang="en-US" sz="2400" dirty="0"/>
              <a:t>터치 실수로 인한 부정적 감정 유발 방지</a:t>
            </a:r>
            <a:endParaRPr lang="en-US" altLang="ko-KR" sz="2400" dirty="0"/>
          </a:p>
          <a:p>
            <a:pPr marL="0" indent="0">
              <a:buNone/>
            </a:pPr>
            <a:endParaRPr lang="en-US" altLang="ko-KR" dirty="0"/>
          </a:p>
          <a:p>
            <a:r>
              <a:rPr lang="ko-KR" altLang="en-US" dirty="0"/>
              <a:t>컬러 팔레트 활용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sz="2400" dirty="0"/>
              <a:t> - </a:t>
            </a:r>
            <a:r>
              <a:rPr lang="ko-KR" altLang="en-US" sz="2400" dirty="0"/>
              <a:t>미리 </a:t>
            </a:r>
            <a:r>
              <a:rPr lang="ko-KR" altLang="en-US" sz="2400" dirty="0" err="1"/>
              <a:t>정해놓은</a:t>
            </a:r>
            <a:r>
              <a:rPr lang="ko-KR" altLang="en-US" sz="2400" dirty="0"/>
              <a:t> 조화로운 색상 내에서 적용</a:t>
            </a:r>
            <a:endParaRPr lang="en-US" altLang="ko-KR" sz="2400" dirty="0"/>
          </a:p>
          <a:p>
            <a:pPr marL="0" indent="0">
              <a:buNone/>
            </a:pPr>
            <a:r>
              <a:rPr lang="en-US" altLang="ko-KR" sz="2400" dirty="0"/>
              <a:t> - </a:t>
            </a:r>
            <a:r>
              <a:rPr lang="ko-KR" altLang="en-US" sz="2400" dirty="0"/>
              <a:t>중요한 액션</a:t>
            </a:r>
            <a:r>
              <a:rPr lang="en-US" altLang="ko-KR" sz="2400" dirty="0"/>
              <a:t>(CTA </a:t>
            </a:r>
            <a:r>
              <a:rPr lang="ko-KR" altLang="en-US" sz="2400" dirty="0"/>
              <a:t>버튼</a:t>
            </a:r>
            <a:r>
              <a:rPr lang="en-US" altLang="ko-KR" sz="2400" dirty="0"/>
              <a:t>) </a:t>
            </a:r>
            <a:r>
              <a:rPr lang="ko-KR" altLang="en-US" sz="2400" dirty="0"/>
              <a:t>강조</a:t>
            </a:r>
            <a:endParaRPr lang="en-US" altLang="ko-KR" sz="2400" dirty="0"/>
          </a:p>
          <a:p>
            <a:pPr marL="0" indent="0">
              <a:buNone/>
            </a:pPr>
            <a:endParaRPr lang="en-US" altLang="ko-KR" dirty="0"/>
          </a:p>
          <a:p>
            <a:r>
              <a:rPr lang="ko-KR" altLang="en-US" dirty="0"/>
              <a:t>이미지 스타일 일관성 유지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sz="2400" dirty="0"/>
              <a:t>- </a:t>
            </a:r>
            <a:r>
              <a:rPr lang="ko-KR" altLang="en-US" sz="2400" dirty="0"/>
              <a:t>브랜드 감성을 고려한 </a:t>
            </a:r>
            <a:r>
              <a:rPr lang="ko-KR" altLang="en-US" sz="2400" dirty="0" err="1"/>
              <a:t>뉴트럴</a:t>
            </a:r>
            <a:r>
              <a:rPr lang="ko-KR" altLang="en-US" sz="2400" dirty="0"/>
              <a:t> </a:t>
            </a:r>
            <a:r>
              <a:rPr lang="en-US" altLang="ko-KR" sz="2400" dirty="0"/>
              <a:t>&amp; </a:t>
            </a:r>
            <a:r>
              <a:rPr lang="ko-KR" altLang="en-US" sz="2400" dirty="0" err="1"/>
              <a:t>미니멀한</a:t>
            </a:r>
            <a:r>
              <a:rPr lang="ko-KR" altLang="en-US" sz="2400" dirty="0"/>
              <a:t> 이미지 활용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154176354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D4FB1B-3AE3-073B-BCC3-AD0517FD15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ko-KR" altLang="en-US" sz="4200"/>
              <a:t>웹 접근성</a:t>
            </a:r>
            <a:r>
              <a:rPr lang="en-US" altLang="ko-KR" sz="4200"/>
              <a:t>(Accessibility) </a:t>
            </a:r>
            <a:r>
              <a:rPr lang="ko-KR" altLang="en-US" sz="4200"/>
              <a:t>고려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DD9531F-8F11-1C3B-7403-D7F311BD7E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ko-KR" altLang="en-US" sz="2200" dirty="0" err="1"/>
              <a:t>시맨틱</a:t>
            </a:r>
            <a:r>
              <a:rPr lang="ko-KR" altLang="en-US" sz="2200" dirty="0"/>
              <a:t> 마크업 적용</a:t>
            </a:r>
            <a:endParaRPr lang="en-US" altLang="ko-KR" sz="2200" dirty="0"/>
          </a:p>
          <a:p>
            <a:pPr marL="0" indent="0">
              <a:buNone/>
            </a:pPr>
            <a:r>
              <a:rPr lang="en-US" altLang="ko-KR" sz="2200" dirty="0"/>
              <a:t>&lt;dl&gt;, &lt;dt&gt;, &lt;dd&gt; </a:t>
            </a:r>
            <a:r>
              <a:rPr lang="ko-KR" altLang="en-US" sz="2200" dirty="0"/>
              <a:t>태그 활용 </a:t>
            </a:r>
            <a:r>
              <a:rPr lang="en-US" altLang="ko-KR" sz="2200" dirty="0"/>
              <a:t>=&gt; </a:t>
            </a:r>
            <a:r>
              <a:rPr lang="ko-KR" altLang="en-US" sz="2200" dirty="0"/>
              <a:t>정보 구조화</a:t>
            </a:r>
            <a:endParaRPr lang="en-US" altLang="ko-KR" sz="2200" dirty="0"/>
          </a:p>
          <a:p>
            <a:pPr marL="0" indent="0">
              <a:buNone/>
            </a:pPr>
            <a:r>
              <a:rPr lang="en-US" altLang="ko-KR" sz="2200" dirty="0"/>
              <a:t>&lt;a&gt; </a:t>
            </a:r>
            <a:r>
              <a:rPr lang="ko-KR" altLang="en-US" sz="2200" dirty="0"/>
              <a:t>태그 내부에 </a:t>
            </a:r>
            <a:r>
              <a:rPr lang="en-US" altLang="ko-KR" sz="2200" dirty="0"/>
              <a:t>&lt;span class=‘</a:t>
            </a:r>
            <a:r>
              <a:rPr lang="en-US" altLang="ko-KR" sz="2200" dirty="0" err="1"/>
              <a:t>label_hidden</a:t>
            </a:r>
            <a:r>
              <a:rPr lang="en-US" altLang="ko-KR" sz="2200" dirty="0"/>
              <a:t>”&gt;</a:t>
            </a:r>
            <a:r>
              <a:rPr lang="ko-KR" altLang="en-US" sz="2200" dirty="0"/>
              <a:t>추가 </a:t>
            </a:r>
            <a:r>
              <a:rPr lang="en-US" altLang="ko-KR" sz="2200" dirty="0"/>
              <a:t>=&gt; </a:t>
            </a:r>
            <a:r>
              <a:rPr lang="ko-KR" altLang="en-US" sz="2200" dirty="0"/>
              <a:t>시각장애인 사용자 배려</a:t>
            </a:r>
            <a:endParaRPr lang="en-US" altLang="ko-KR" sz="2200" dirty="0"/>
          </a:p>
          <a:p>
            <a:pPr marL="0" indent="0">
              <a:buNone/>
            </a:pPr>
            <a:r>
              <a:rPr lang="en-US" altLang="ko-KR" sz="2200" dirty="0"/>
              <a:t>Header, main, footer, section, article </a:t>
            </a:r>
            <a:r>
              <a:rPr lang="ko-KR" altLang="en-US" sz="2200" dirty="0"/>
              <a:t>태그 등 사용 </a:t>
            </a:r>
            <a:r>
              <a:rPr lang="en-US" altLang="ko-KR" sz="2200" dirty="0"/>
              <a:t>-&gt; </a:t>
            </a:r>
            <a:r>
              <a:rPr lang="ko-KR" altLang="en-US" sz="2200" dirty="0" err="1"/>
              <a:t>시맨틱</a:t>
            </a:r>
            <a:r>
              <a:rPr lang="ko-KR" altLang="en-US" sz="2200" dirty="0"/>
              <a:t> 마크업 준수</a:t>
            </a:r>
            <a:endParaRPr lang="en-US" altLang="ko-KR" sz="2200" dirty="0"/>
          </a:p>
          <a:p>
            <a:pPr marL="0" indent="0">
              <a:buNone/>
            </a:pPr>
            <a:endParaRPr lang="en-US" altLang="ko-KR" sz="2200" dirty="0"/>
          </a:p>
        </p:txBody>
      </p:sp>
      <p:pic>
        <p:nvPicPr>
          <p:cNvPr id="11" name="그림 10" descr="텍스트, 스크린샷, 폰트, 소프트웨어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B017C8CF-EB00-F1FA-F0C4-3348CF909FE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34553" b="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58428726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26483AB-8402-7D3A-6F19-662AEAE2D1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167"/>
            <a:ext cx="3895522" cy="3386399"/>
          </a:xfrm>
        </p:spPr>
        <p:txBody>
          <a:bodyPr>
            <a:normAutofit/>
          </a:bodyPr>
          <a:lstStyle/>
          <a:p>
            <a:r>
              <a:rPr lang="ko-KR" altLang="en-US" sz="1200" b="0" i="0" dirty="0">
                <a:effectLst/>
                <a:latin typeface="-apple-system"/>
              </a:rPr>
              <a:t> 배경 비디오 접근성 강화</a:t>
            </a:r>
          </a:p>
          <a:p>
            <a:pPr marL="0" indent="0">
              <a:buNone/>
            </a:pPr>
            <a:r>
              <a:rPr lang="ko-KR" altLang="en-US" sz="1200" dirty="0"/>
              <a:t> </a:t>
            </a:r>
            <a:r>
              <a:rPr lang="en-US" altLang="ko-KR" sz="1200" dirty="0"/>
              <a:t>- &lt;video</a:t>
            </a:r>
            <a:r>
              <a:rPr lang="ko-KR" altLang="en-US" sz="1200" dirty="0"/>
              <a:t> </a:t>
            </a:r>
            <a:r>
              <a:rPr lang="en-US" altLang="ko-KR" sz="1200" dirty="0"/>
              <a:t>aria-hidden=“true”</a:t>
            </a:r>
            <a:r>
              <a:rPr lang="ko-KR" altLang="en-US" sz="1200" dirty="0"/>
              <a:t> </a:t>
            </a:r>
            <a:r>
              <a:rPr lang="en-US" altLang="ko-KR" sz="1200" dirty="0"/>
              <a:t>role=“presentation”&gt; </a:t>
            </a:r>
            <a:r>
              <a:rPr lang="ko-KR" altLang="en-US" sz="1200" dirty="0"/>
              <a:t>속성 적용</a:t>
            </a:r>
            <a:endParaRPr lang="en-US" altLang="ko-KR" sz="1200" dirty="0"/>
          </a:p>
          <a:p>
            <a:r>
              <a:rPr lang="ko-KR" altLang="en-US" sz="1200" dirty="0"/>
              <a:t>키보드 네비게이션 지원</a:t>
            </a:r>
            <a:endParaRPr lang="en-US" altLang="ko-KR" sz="1200" dirty="0"/>
          </a:p>
          <a:p>
            <a:pPr marL="0" indent="0">
              <a:buNone/>
            </a:pPr>
            <a:r>
              <a:rPr lang="en-US" altLang="ko-KR" sz="1200" dirty="0"/>
              <a:t> - </a:t>
            </a:r>
            <a:r>
              <a:rPr lang="en-US" altLang="ko-KR" sz="1200" dirty="0" err="1"/>
              <a:t>tabindex</a:t>
            </a:r>
            <a:r>
              <a:rPr lang="en-US" altLang="ko-KR" sz="1200" dirty="0"/>
              <a:t> </a:t>
            </a:r>
            <a:r>
              <a:rPr lang="ko-KR" altLang="en-US" sz="1200" dirty="0"/>
              <a:t>활용하여 초점 이동 가능하도록 구성</a:t>
            </a:r>
            <a:endParaRPr lang="en-US" altLang="ko-KR" sz="1200" dirty="0"/>
          </a:p>
          <a:p>
            <a:pPr marL="0" indent="0">
              <a:buNone/>
            </a:pPr>
            <a:r>
              <a:rPr lang="en-US" altLang="ko-KR" sz="1200" dirty="0"/>
              <a:t> - </a:t>
            </a:r>
            <a:r>
              <a:rPr lang="ko-KR" altLang="en-US" sz="1200" dirty="0"/>
              <a:t>스크린 리더기에 감춰야 할 사항은 </a:t>
            </a:r>
            <a:r>
              <a:rPr lang="en-US" altLang="ko-KR" sz="1200" dirty="0" err="1"/>
              <a:t>tabindex</a:t>
            </a:r>
            <a:r>
              <a:rPr lang="en-US" altLang="ko-KR" sz="1200" dirty="0"/>
              <a:t> -1 </a:t>
            </a:r>
            <a:r>
              <a:rPr lang="ko-KR" altLang="en-US" sz="1200" dirty="0"/>
              <a:t>적용</a:t>
            </a:r>
            <a:endParaRPr lang="en-US" altLang="ko-KR" sz="1200" dirty="0"/>
          </a:p>
          <a:p>
            <a:pPr marL="0" indent="0">
              <a:buNone/>
            </a:pPr>
            <a:r>
              <a:rPr lang="en-US" altLang="ko-KR" sz="1200" dirty="0"/>
              <a:t> - tab </a:t>
            </a:r>
            <a:r>
              <a:rPr lang="ko-KR" altLang="en-US" sz="1200" dirty="0"/>
              <a:t>요소에 포커스 스타일을 적용하여 시각적으로 강조</a:t>
            </a:r>
            <a:endParaRPr lang="en-US" altLang="ko-KR" sz="1200" dirty="0"/>
          </a:p>
          <a:p>
            <a:pPr marL="0" indent="0">
              <a:buNone/>
            </a:pPr>
            <a:r>
              <a:rPr lang="en-US" altLang="ko-KR" sz="1200" dirty="0"/>
              <a:t> - </a:t>
            </a:r>
            <a:r>
              <a:rPr lang="ko-KR" altLang="en-US" sz="1200" dirty="0"/>
              <a:t>새로 열리는 </a:t>
            </a:r>
            <a:r>
              <a:rPr lang="ko-KR" altLang="en-US" sz="1200" dirty="0" err="1"/>
              <a:t>모달은</a:t>
            </a:r>
            <a:r>
              <a:rPr lang="ko-KR" altLang="en-US" sz="1200" dirty="0"/>
              <a:t> </a:t>
            </a:r>
            <a:r>
              <a:rPr lang="en-US" altLang="ko-KR" sz="1200" dirty="0"/>
              <a:t>esc</a:t>
            </a:r>
            <a:r>
              <a:rPr lang="ko-KR" altLang="en-US" sz="1200" dirty="0"/>
              <a:t>로 닫히게 끔 스크립트 추가</a:t>
            </a:r>
            <a:endParaRPr lang="en-US" altLang="ko-KR" sz="1200" dirty="0"/>
          </a:p>
          <a:p>
            <a:pPr marL="0" indent="0">
              <a:buNone/>
            </a:pPr>
            <a:br>
              <a:rPr lang="ko-KR" altLang="en-US" sz="1200" dirty="0"/>
            </a:br>
            <a:endParaRPr lang="ko-KR" altLang="en-US" sz="1200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3AE40F0-16F7-0265-4704-E242E0DECB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2624" y="1090731"/>
            <a:ext cx="3099816" cy="160415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66D0E73-DE07-886A-9043-7A16E61417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7888" y="1206691"/>
            <a:ext cx="3785616" cy="55837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B22D440-E69D-A201-B61C-17CBB9154F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2624" y="4657439"/>
            <a:ext cx="3099816" cy="67421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D31979A-36BF-8BCC-C046-B5A7BC90DF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47888" y="3683579"/>
            <a:ext cx="3785616" cy="179816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757CC5F-87F5-8F6C-A84C-76B15CD983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71893" y="3052710"/>
            <a:ext cx="2248214" cy="75258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BE78D01F-4243-6588-43EC-7BFEA4E314D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42940" y="2807167"/>
            <a:ext cx="704948" cy="790685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448472E6-C190-974F-EBDB-7898D57D1A0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98034" y="2059840"/>
            <a:ext cx="3477110" cy="1114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9387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CDB390BC-A579-E285-2F75-057DAA8A87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676" y="922276"/>
            <a:ext cx="2488580" cy="204685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BAF851A-ADEF-8F26-F139-ECF0749C6C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630" y="3078893"/>
            <a:ext cx="6749794" cy="161995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AB34A03-9C40-DADC-B931-13BCE80BB8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5542" y="347478"/>
            <a:ext cx="3707414" cy="2650800"/>
          </a:xfrm>
          <a:prstGeom prst="rect">
            <a:avLst/>
          </a:prstGeo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2CAC0E0-687B-9BF0-71C8-C71974C689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89832" y="2998278"/>
            <a:ext cx="3684551" cy="1893762"/>
          </a:xfrm>
        </p:spPr>
        <p:txBody>
          <a:bodyPr anchor="t">
            <a:normAutofit/>
          </a:bodyPr>
          <a:lstStyle/>
          <a:p>
            <a:r>
              <a:rPr lang="en-US" altLang="ko-KR" sz="1700" dirty="0"/>
              <a:t>SEO &amp; OG </a:t>
            </a:r>
            <a:r>
              <a:rPr lang="ko-KR" altLang="en-US" sz="1700" dirty="0"/>
              <a:t>태그 최적화</a:t>
            </a:r>
            <a:r>
              <a:rPr lang="en-US" altLang="ko-KR" sz="1700" dirty="0"/>
              <a:t>, </a:t>
            </a:r>
          </a:p>
          <a:p>
            <a:pPr marL="0" indent="0">
              <a:buNone/>
            </a:pPr>
            <a:r>
              <a:rPr lang="en-US" altLang="ko-KR" sz="1700" dirty="0"/>
              <a:t>-</a:t>
            </a:r>
            <a:r>
              <a:rPr lang="ko-KR" altLang="en-US" sz="1700" dirty="0" err="1"/>
              <a:t>파비콘과</a:t>
            </a:r>
            <a:r>
              <a:rPr lang="ko-KR" altLang="en-US" sz="1700" dirty="0"/>
              <a:t> 애플 홈 화면 아이콘 제공</a:t>
            </a:r>
            <a:endParaRPr lang="en-US" altLang="ko-KR" sz="1700" dirty="0"/>
          </a:p>
          <a:p>
            <a:pPr>
              <a:buFontTx/>
              <a:buChar char="-"/>
            </a:pPr>
            <a:r>
              <a:rPr lang="en-US" altLang="ko-KR" sz="1700" dirty="0"/>
              <a:t>SNS </a:t>
            </a:r>
            <a:r>
              <a:rPr lang="ko-KR" altLang="en-US" sz="1700" dirty="0"/>
              <a:t>공유 시 썸네일이 정상적으로 표시되도록 </a:t>
            </a:r>
            <a:r>
              <a:rPr lang="en-US" altLang="ko-KR" sz="1700" dirty="0"/>
              <a:t>OG </a:t>
            </a:r>
            <a:r>
              <a:rPr lang="ko-KR" altLang="en-US" sz="1700" dirty="0"/>
              <a:t>태그 설정</a:t>
            </a:r>
            <a:endParaRPr lang="en-US" altLang="ko-KR" sz="1700" dirty="0"/>
          </a:p>
          <a:p>
            <a:pPr>
              <a:buFontTx/>
              <a:buChar char="-"/>
            </a:pPr>
            <a:r>
              <a:rPr lang="ko-KR" altLang="en-US" sz="1700" dirty="0"/>
              <a:t>트위터 카드 </a:t>
            </a:r>
            <a:r>
              <a:rPr lang="en-US" altLang="ko-KR" sz="1700" dirty="0"/>
              <a:t>(</a:t>
            </a:r>
            <a:r>
              <a:rPr lang="en-US" altLang="ko-KR" sz="1700" dirty="0" err="1"/>
              <a:t>summary_large_image</a:t>
            </a:r>
            <a:r>
              <a:rPr lang="en-US" altLang="ko-KR" sz="1700" dirty="0"/>
              <a:t>) </a:t>
            </a:r>
            <a:r>
              <a:rPr lang="ko-KR" altLang="en-US" sz="1700" dirty="0"/>
              <a:t>적용</a:t>
            </a:r>
            <a:endParaRPr lang="en-US" altLang="ko-KR" sz="1700" dirty="0"/>
          </a:p>
          <a:p>
            <a:pPr marL="0" indent="0">
              <a:buNone/>
            </a:pPr>
            <a:endParaRPr lang="ko-KR" altLang="en-US" sz="1700" dirty="0"/>
          </a:p>
        </p:txBody>
      </p:sp>
    </p:spTree>
    <p:extLst>
      <p:ext uri="{BB962C8B-B14F-4D97-AF65-F5344CB8AC3E}">
        <p14:creationId xmlns:p14="http://schemas.microsoft.com/office/powerpoint/2010/main" val="378313802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61B210-46A4-7EC3-3203-567A0BE8C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그 외 요소들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7E12AAC-06FA-1F8F-7C7C-2A73815D13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사용자의 인지적 부담 줄이기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sz="1800" dirty="0"/>
              <a:t>- </a:t>
            </a:r>
            <a:r>
              <a:rPr lang="ko-KR" altLang="en-US" sz="1800" dirty="0"/>
              <a:t>중요한 정보는 한눈에 볼 수 있도록 배치하고</a:t>
            </a:r>
            <a:r>
              <a:rPr lang="en-US" altLang="ko-KR" sz="1800" dirty="0"/>
              <a:t>, </a:t>
            </a:r>
            <a:r>
              <a:rPr lang="ko-KR" altLang="en-US" sz="1800" dirty="0"/>
              <a:t>긴 글 보다는 핵심만 요약해서 가독성 강화</a:t>
            </a:r>
            <a:r>
              <a:rPr lang="en-US" altLang="ko-KR" sz="1800" dirty="0"/>
              <a:t>.</a:t>
            </a:r>
          </a:p>
          <a:p>
            <a:pPr marL="0" indent="0">
              <a:buNone/>
            </a:pPr>
            <a:r>
              <a:rPr lang="en-US" altLang="ko-KR" sz="1800" dirty="0"/>
              <a:t> - </a:t>
            </a:r>
            <a:r>
              <a:rPr lang="ko-KR" altLang="en-US" sz="1800" dirty="0"/>
              <a:t>사용자의 행동을 유도하는 명확한 버튼 </a:t>
            </a:r>
            <a:r>
              <a:rPr lang="en-US" altLang="ko-KR" sz="1800" dirty="0"/>
              <a:t>&amp; CTA</a:t>
            </a:r>
          </a:p>
          <a:p>
            <a:r>
              <a:rPr lang="ko-KR" altLang="en-US" dirty="0"/>
              <a:t>로딩 경험 최적화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sz="1800" dirty="0"/>
              <a:t> - </a:t>
            </a:r>
            <a:r>
              <a:rPr lang="ko-KR" altLang="en-US" sz="1800" dirty="0"/>
              <a:t>로딩 애니메이션 추가</a:t>
            </a:r>
            <a:r>
              <a:rPr lang="en-US" altLang="ko-KR" sz="1800" dirty="0"/>
              <a:t>( </a:t>
            </a:r>
            <a:r>
              <a:rPr lang="ko-KR" altLang="en-US" sz="1800" dirty="0"/>
              <a:t>사용자가 기다리는 느낌 최소화 </a:t>
            </a:r>
            <a:r>
              <a:rPr lang="en-US" altLang="ko-KR" sz="1800" dirty="0"/>
              <a:t>)</a:t>
            </a:r>
          </a:p>
          <a:p>
            <a:pPr marL="0" indent="0">
              <a:buNone/>
            </a:pPr>
            <a:r>
              <a:rPr lang="en-US" altLang="ko-KR" sz="1800" dirty="0"/>
              <a:t> - </a:t>
            </a:r>
            <a:r>
              <a:rPr lang="ko-KR" altLang="en-US" sz="1800" dirty="0"/>
              <a:t>콘텐츠가 점진적으로 나타나도록 구성 </a:t>
            </a:r>
            <a:r>
              <a:rPr lang="en-US" altLang="ko-KR" sz="1800" dirty="0"/>
              <a:t>=&gt; FOUC(</a:t>
            </a:r>
            <a:r>
              <a:rPr lang="ko-KR" altLang="en-US" sz="1800" dirty="0"/>
              <a:t>콘텐츠 깜빡임 방지</a:t>
            </a:r>
            <a:r>
              <a:rPr lang="en-US" altLang="ko-KR" sz="1800" dirty="0"/>
              <a:t>)</a:t>
            </a:r>
          </a:p>
          <a:p>
            <a:r>
              <a:rPr lang="ko-KR" altLang="en-US" dirty="0"/>
              <a:t>마이크로 인터랙션 활용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sz="1800" dirty="0"/>
              <a:t>-</a:t>
            </a:r>
            <a:r>
              <a:rPr lang="ko-KR" altLang="en-US" sz="1800" dirty="0"/>
              <a:t> 버튼 클릭 시 작은 피드백 애니메이션 적용 </a:t>
            </a:r>
            <a:r>
              <a:rPr lang="en-US" altLang="ko-KR" sz="1800" dirty="0"/>
              <a:t>( hover </a:t>
            </a:r>
            <a:r>
              <a:rPr lang="ko-KR" altLang="en-US" sz="1800" dirty="0"/>
              <a:t>효과 등 </a:t>
            </a:r>
            <a:r>
              <a:rPr lang="en-US" altLang="ko-KR" sz="1800" dirty="0"/>
              <a:t>)</a:t>
            </a:r>
          </a:p>
          <a:p>
            <a:pPr marL="0" indent="0">
              <a:buNone/>
            </a:pPr>
            <a:r>
              <a:rPr lang="en-US" altLang="ko-KR" sz="1800" dirty="0"/>
              <a:t>-</a:t>
            </a:r>
            <a:r>
              <a:rPr lang="ko-KR" altLang="en-US" sz="1800" dirty="0"/>
              <a:t>폼 입력 시 에러 메시지를 친절하게 제공</a:t>
            </a:r>
            <a:endParaRPr lang="en-US" altLang="ko-KR" sz="18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5417772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012810-2B07-D3BB-21C0-DA67B8CE61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Intro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7EE7CB0-B0E0-B4BA-88FD-0DA991F2FF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1866"/>
            <a:ext cx="10515600" cy="4836432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ko-KR" altLang="en-US" dirty="0"/>
              <a:t>✔️</a:t>
            </a:r>
            <a:r>
              <a:rPr lang="ko-KR" altLang="en-US" dirty="0">
                <a:latin typeface="Spoqa Han Sans Neo" panose="020B0500000000000000" pitchFamily="34" charset="-127"/>
                <a:ea typeface="Spoqa Han Sans Neo" panose="020B0500000000000000" pitchFamily="34" charset="-127"/>
              </a:rPr>
              <a:t>프로젝트 개요</a:t>
            </a:r>
            <a:endParaRPr lang="en-US" altLang="ko-KR" dirty="0">
              <a:latin typeface="Spoqa Han Sans Neo" panose="020B0500000000000000" pitchFamily="34" charset="-127"/>
              <a:ea typeface="Spoqa Han Sans Neo" panose="020B0500000000000000" pitchFamily="34" charset="-127"/>
            </a:endParaRPr>
          </a:p>
          <a:p>
            <a:pPr marL="0" indent="0">
              <a:buNone/>
            </a:pPr>
            <a:r>
              <a:rPr lang="ko-KR" altLang="en-US" dirty="0">
                <a:latin typeface="Spoqa Han Sans Neo" panose="020B0500000000000000" pitchFamily="34" charset="-127"/>
                <a:ea typeface="Spoqa Han Sans Neo" panose="020B0500000000000000" pitchFamily="34" charset="-127"/>
              </a:rPr>
              <a:t> </a:t>
            </a:r>
            <a:r>
              <a:rPr lang="en-US" altLang="ko-KR" dirty="0">
                <a:latin typeface="Spoqa Han Sans Neo" panose="020B0500000000000000" pitchFamily="34" charset="-127"/>
                <a:ea typeface="Spoqa Han Sans Neo" panose="020B0500000000000000" pitchFamily="34" charset="-127"/>
              </a:rPr>
              <a:t>-</a:t>
            </a:r>
            <a:r>
              <a:rPr lang="ko-KR" altLang="en-US" dirty="0">
                <a:latin typeface="Spoqa Han Sans Neo" panose="020B0500000000000000" pitchFamily="34" charset="-127"/>
                <a:ea typeface="Spoqa Han Sans Neo" panose="020B0500000000000000" pitchFamily="34" charset="-127"/>
              </a:rPr>
              <a:t> </a:t>
            </a:r>
            <a:r>
              <a:rPr lang="ko-KR" altLang="en-US" sz="2400" dirty="0">
                <a:latin typeface="Spoqa Han Sans Neo" panose="020B0500000000000000" pitchFamily="34" charset="-127"/>
                <a:ea typeface="Spoqa Han Sans Neo" panose="020B0500000000000000" pitchFamily="34" charset="-127"/>
              </a:rPr>
              <a:t>한 줄 소개 </a:t>
            </a:r>
            <a:r>
              <a:rPr lang="en-US" altLang="ko-KR" sz="2400" dirty="0">
                <a:latin typeface="Spoqa Han Sans Neo" panose="020B0500000000000000" pitchFamily="34" charset="-127"/>
                <a:ea typeface="Spoqa Han Sans Neo" panose="020B0500000000000000" pitchFamily="34" charset="-127"/>
              </a:rPr>
              <a:t>: “ CLAYN: </a:t>
            </a:r>
            <a:r>
              <a:rPr lang="ko-KR" altLang="en-US" sz="2400" dirty="0">
                <a:latin typeface="Spoqa Han Sans Neo" panose="020B0500000000000000" pitchFamily="34" charset="-127"/>
                <a:ea typeface="Spoqa Han Sans Neo" panose="020B0500000000000000" pitchFamily="34" charset="-127"/>
              </a:rPr>
              <a:t>감성적인 </a:t>
            </a:r>
            <a:r>
              <a:rPr lang="ko-KR" altLang="en-US" sz="2400" dirty="0" err="1">
                <a:latin typeface="Spoqa Han Sans Neo" panose="020B0500000000000000" pitchFamily="34" charset="-127"/>
                <a:ea typeface="Spoqa Han Sans Neo" panose="020B0500000000000000" pitchFamily="34" charset="-127"/>
              </a:rPr>
              <a:t>미니멀</a:t>
            </a:r>
            <a:r>
              <a:rPr lang="ko-KR" altLang="en-US" sz="2400" dirty="0">
                <a:latin typeface="Spoqa Han Sans Neo" panose="020B0500000000000000" pitchFamily="34" charset="-127"/>
                <a:ea typeface="Spoqa Han Sans Neo" panose="020B0500000000000000" pitchFamily="34" charset="-127"/>
              </a:rPr>
              <a:t> 도자기 브랜드 웹사이트</a:t>
            </a:r>
            <a:r>
              <a:rPr lang="en-US" altLang="ko-KR" sz="2400" dirty="0">
                <a:latin typeface="Spoqa Han Sans Neo" panose="020B0500000000000000" pitchFamily="34" charset="-127"/>
                <a:ea typeface="Spoqa Han Sans Neo" panose="020B0500000000000000" pitchFamily="34" charset="-127"/>
              </a:rPr>
              <a:t>“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dirty="0"/>
              <a:t>✔️</a:t>
            </a:r>
            <a:r>
              <a:rPr lang="ko-KR" altLang="en-US" dirty="0">
                <a:latin typeface="Spoqa Han Sans Neo" panose="020B0500000000000000" pitchFamily="34" charset="-127"/>
                <a:ea typeface="Spoqa Han Sans Neo" panose="020B0500000000000000" pitchFamily="34" charset="-127"/>
              </a:rPr>
              <a:t>왜 만들었는가</a:t>
            </a:r>
            <a:r>
              <a:rPr lang="en-US" altLang="ko-KR" dirty="0">
                <a:latin typeface="Spoqa Han Sans Neo" panose="020B0500000000000000" pitchFamily="34" charset="-127"/>
                <a:ea typeface="Spoqa Han Sans Neo" panose="020B0500000000000000" pitchFamily="34" charset="-127"/>
              </a:rPr>
              <a:t>? ( </a:t>
            </a:r>
            <a:r>
              <a:rPr lang="ko-KR" altLang="en-US" dirty="0">
                <a:latin typeface="Spoqa Han Sans Neo" panose="020B0500000000000000" pitchFamily="34" charset="-127"/>
                <a:ea typeface="Spoqa Han Sans Neo" panose="020B0500000000000000" pitchFamily="34" charset="-127"/>
              </a:rPr>
              <a:t>프로젝트 목적 </a:t>
            </a:r>
            <a:r>
              <a:rPr lang="en-US" altLang="ko-KR" dirty="0">
                <a:latin typeface="Spoqa Han Sans Neo" panose="020B0500000000000000" pitchFamily="34" charset="-127"/>
                <a:ea typeface="Spoqa Han Sans Neo" panose="020B0500000000000000" pitchFamily="34" charset="-127"/>
              </a:rPr>
              <a:t>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dirty="0">
                <a:latin typeface="Spoqa Han Sans Neo" panose="020B0500000000000000" pitchFamily="34" charset="-127"/>
                <a:ea typeface="Spoqa Han Sans Neo" panose="020B0500000000000000" pitchFamily="34" charset="-127"/>
              </a:rPr>
              <a:t> </a:t>
            </a:r>
            <a:r>
              <a:rPr lang="en-US" altLang="ko-KR" sz="2400" dirty="0">
                <a:latin typeface="Spoqa Han Sans Neo" panose="020B0500000000000000" pitchFamily="34" charset="-127"/>
                <a:ea typeface="Spoqa Han Sans Neo" panose="020B0500000000000000" pitchFamily="34" charset="-127"/>
              </a:rPr>
              <a:t>- </a:t>
            </a:r>
            <a:r>
              <a:rPr lang="ko-KR" altLang="en-US" sz="2400" dirty="0">
                <a:latin typeface="Spoqa Han Sans Neo" panose="020B0500000000000000" pitchFamily="34" charset="-127"/>
                <a:ea typeface="Spoqa Han Sans Neo" panose="020B0500000000000000" pitchFamily="34" charset="-127"/>
              </a:rPr>
              <a:t>감성적인 </a:t>
            </a:r>
            <a:r>
              <a:rPr lang="ko-KR" altLang="en-US" sz="2400" dirty="0" err="1">
                <a:latin typeface="Spoqa Han Sans Neo" panose="020B0500000000000000" pitchFamily="34" charset="-127"/>
                <a:ea typeface="Spoqa Han Sans Neo" panose="020B0500000000000000" pitchFamily="34" charset="-127"/>
              </a:rPr>
              <a:t>미니멀</a:t>
            </a:r>
            <a:r>
              <a:rPr lang="ko-KR" altLang="en-US" sz="2400" dirty="0">
                <a:latin typeface="Spoqa Han Sans Neo" panose="020B0500000000000000" pitchFamily="34" charset="-127"/>
                <a:ea typeface="Spoqa Han Sans Neo" panose="020B0500000000000000" pitchFamily="34" charset="-127"/>
              </a:rPr>
              <a:t> 도자기 브랜드를 웹에서 효과적으로 보여주기 위함</a:t>
            </a:r>
            <a:endParaRPr lang="en-US" altLang="ko-KR" sz="2400" dirty="0">
              <a:latin typeface="Spoqa Han Sans Neo" panose="020B0500000000000000" pitchFamily="34" charset="-127"/>
              <a:ea typeface="Spoqa Han Sans Neo" panose="020B0500000000000000" pitchFamily="34" charset="-127"/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2400" dirty="0">
                <a:latin typeface="Spoqa Han Sans Neo" panose="020B0500000000000000" pitchFamily="34" charset="-127"/>
                <a:ea typeface="Spoqa Han Sans Neo" panose="020B0500000000000000" pitchFamily="34" charset="-127"/>
              </a:rPr>
              <a:t> - GSAP </a:t>
            </a:r>
            <a:r>
              <a:rPr lang="en-US" altLang="ko-KR" sz="2400" dirty="0" err="1">
                <a:latin typeface="Spoqa Han Sans Neo" panose="020B0500000000000000" pitchFamily="34" charset="-127"/>
                <a:ea typeface="Spoqa Han Sans Neo" panose="020B0500000000000000" pitchFamily="34" charset="-127"/>
              </a:rPr>
              <a:t>ScrollTrigger</a:t>
            </a:r>
            <a:r>
              <a:rPr lang="ko-KR" altLang="en-US" sz="2400" dirty="0">
                <a:latin typeface="Spoqa Han Sans Neo" panose="020B0500000000000000" pitchFamily="34" charset="-127"/>
                <a:ea typeface="Spoqa Han Sans Neo" panose="020B0500000000000000" pitchFamily="34" charset="-127"/>
              </a:rPr>
              <a:t>를 활용한 웹 인터랙티브 애니메이션 </a:t>
            </a:r>
            <a:r>
              <a:rPr lang="en-US" altLang="ko-KR" sz="2400" dirty="0">
                <a:latin typeface="Spoqa Han Sans Neo" panose="020B0500000000000000" pitchFamily="34" charset="-127"/>
                <a:ea typeface="Spoqa Han Sans Neo" panose="020B0500000000000000" pitchFamily="34" charset="-127"/>
              </a:rPr>
              <a:t>+ </a:t>
            </a:r>
            <a:r>
              <a:rPr lang="ko-KR" altLang="en-US" sz="2400" dirty="0" err="1">
                <a:latin typeface="Spoqa Han Sans Neo" panose="020B0500000000000000" pitchFamily="34" charset="-127"/>
                <a:ea typeface="Spoqa Han Sans Neo" panose="020B0500000000000000" pitchFamily="34" charset="-127"/>
              </a:rPr>
              <a:t>패럴랙스</a:t>
            </a:r>
            <a:r>
              <a:rPr lang="ko-KR" altLang="en-US" sz="2400" dirty="0">
                <a:latin typeface="Spoqa Han Sans Neo" panose="020B0500000000000000" pitchFamily="34" charset="-127"/>
                <a:ea typeface="Spoqa Han Sans Neo" panose="020B0500000000000000" pitchFamily="34" charset="-127"/>
              </a:rPr>
              <a:t> 웹사이트 구현과 그에 따른 퍼포먼스 최적화</a:t>
            </a:r>
            <a:endParaRPr lang="en-US" altLang="ko-KR" sz="2400" dirty="0">
              <a:latin typeface="Spoqa Han Sans Neo" panose="020B0500000000000000" pitchFamily="34" charset="-127"/>
              <a:ea typeface="Spoqa Han Sans Neo" panose="020B0500000000000000" pitchFamily="34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dirty="0"/>
              <a:t>✔️</a:t>
            </a:r>
            <a:r>
              <a:rPr lang="ko-KR" altLang="en-US" dirty="0">
                <a:latin typeface="Spoqa Han Sans Neo" panose="020B0500000000000000" pitchFamily="34" charset="-127"/>
                <a:ea typeface="Spoqa Han Sans Neo" panose="020B0500000000000000" pitchFamily="34" charset="-127"/>
              </a:rPr>
              <a:t>핵심 키워드</a:t>
            </a:r>
            <a:endParaRPr lang="en-US" altLang="ko-KR" dirty="0">
              <a:latin typeface="Spoqa Han Sans Neo" panose="020B0500000000000000" pitchFamily="34" charset="-127"/>
              <a:ea typeface="Spoqa Han Sans Neo" panose="020B0500000000000000" pitchFamily="34" charset="-127"/>
            </a:endParaRPr>
          </a:p>
          <a:p>
            <a:pPr marL="0" indent="0">
              <a:buNone/>
            </a:pPr>
            <a:r>
              <a:rPr lang="en-US" altLang="ko-KR" dirty="0">
                <a:latin typeface="Spoqa Han Sans Neo" panose="020B0500000000000000" pitchFamily="34" charset="-127"/>
                <a:ea typeface="Spoqa Han Sans Neo" panose="020B0500000000000000" pitchFamily="34" charset="-127"/>
              </a:rPr>
              <a:t>- “</a:t>
            </a:r>
            <a:r>
              <a:rPr lang="ko-KR" altLang="en-US" dirty="0" err="1">
                <a:latin typeface="Spoqa Han Sans Neo" panose="020B0500000000000000" pitchFamily="34" charset="-127"/>
                <a:ea typeface="Spoqa Han Sans Neo" panose="020B0500000000000000" pitchFamily="34" charset="-127"/>
              </a:rPr>
              <a:t>미니멀</a:t>
            </a:r>
            <a:r>
              <a:rPr lang="en-US" altLang="ko-KR" dirty="0">
                <a:latin typeface="Spoqa Han Sans Neo" panose="020B0500000000000000" pitchFamily="34" charset="-127"/>
                <a:ea typeface="Spoqa Han Sans Neo" panose="020B0500000000000000" pitchFamily="34" charset="-127"/>
              </a:rPr>
              <a:t>, </a:t>
            </a:r>
            <a:r>
              <a:rPr lang="ko-KR" altLang="en-US" dirty="0">
                <a:latin typeface="Spoqa Han Sans Neo" panose="020B0500000000000000" pitchFamily="34" charset="-127"/>
                <a:ea typeface="Spoqa Han Sans Neo" panose="020B0500000000000000" pitchFamily="34" charset="-127"/>
              </a:rPr>
              <a:t>크래프트</a:t>
            </a:r>
            <a:r>
              <a:rPr lang="en-US" altLang="ko-KR" dirty="0">
                <a:latin typeface="Spoqa Han Sans Neo" panose="020B0500000000000000" pitchFamily="34" charset="-127"/>
                <a:ea typeface="Spoqa Han Sans Neo" panose="020B0500000000000000" pitchFamily="34" charset="-127"/>
              </a:rPr>
              <a:t>, </a:t>
            </a:r>
            <a:r>
              <a:rPr lang="ko-KR" altLang="en-US" dirty="0" err="1">
                <a:latin typeface="Spoqa Han Sans Neo" panose="020B0500000000000000" pitchFamily="34" charset="-127"/>
                <a:ea typeface="Spoqa Han Sans Neo" panose="020B0500000000000000" pitchFamily="34" charset="-127"/>
              </a:rPr>
              <a:t>패럴랙스</a:t>
            </a:r>
            <a:r>
              <a:rPr lang="en-US" altLang="ko-KR" dirty="0">
                <a:latin typeface="Spoqa Han Sans Neo" panose="020B0500000000000000" pitchFamily="34" charset="-127"/>
                <a:ea typeface="Spoqa Han Sans Neo" panose="020B0500000000000000" pitchFamily="34" charset="-127"/>
              </a:rPr>
              <a:t>, </a:t>
            </a:r>
            <a:r>
              <a:rPr lang="ko-KR" altLang="en-US" dirty="0">
                <a:latin typeface="Spoqa Han Sans Neo" panose="020B0500000000000000" pitchFamily="34" charset="-127"/>
                <a:ea typeface="Spoqa Han Sans Neo" panose="020B0500000000000000" pitchFamily="34" charset="-127"/>
              </a:rPr>
              <a:t>사용자 경험</a:t>
            </a:r>
            <a:r>
              <a:rPr lang="en-US" altLang="ko-KR" dirty="0">
                <a:latin typeface="Spoqa Han Sans Neo" panose="020B0500000000000000" pitchFamily="34" charset="-127"/>
                <a:ea typeface="Spoqa Han Sans Neo" panose="020B0500000000000000" pitchFamily="34" charset="-127"/>
              </a:rPr>
              <a:t>, </a:t>
            </a:r>
            <a:r>
              <a:rPr lang="ko-KR" altLang="en-US" dirty="0">
                <a:latin typeface="Spoqa Han Sans Neo" panose="020B0500000000000000" pitchFamily="34" charset="-127"/>
                <a:ea typeface="Spoqa Han Sans Neo" panose="020B0500000000000000" pitchFamily="34" charset="-127"/>
              </a:rPr>
              <a:t>원페이지 랜딩 페이지</a:t>
            </a:r>
            <a:r>
              <a:rPr lang="en-US" altLang="ko-KR" dirty="0">
                <a:latin typeface="Spoqa Han Sans Neo" panose="020B0500000000000000" pitchFamily="34" charset="-127"/>
                <a:ea typeface="Spoqa Han Sans Neo" panose="020B0500000000000000" pitchFamily="34" charset="-127"/>
              </a:rPr>
              <a:t>“</a:t>
            </a:r>
          </a:p>
          <a:p>
            <a:pPr marL="0" indent="0">
              <a:buNone/>
            </a:pPr>
            <a:endParaRPr lang="en-US" altLang="ko-KR" dirty="0">
              <a:latin typeface="Spoqa Han Sans Neo" panose="020B0500000000000000" pitchFamily="34" charset="-127"/>
              <a:ea typeface="Spoqa Han Sans Neo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7050756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텍스트, 폰트, 스크린샷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C27AA35D-A088-1CED-5595-FBD02EA9CF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114" y="321734"/>
            <a:ext cx="4666940" cy="2905170"/>
          </a:xfrm>
          <a:prstGeom prst="rect">
            <a:avLst/>
          </a:prstGeom>
        </p:spPr>
      </p:pic>
      <p:pic>
        <p:nvPicPr>
          <p:cNvPr id="5" name="그림 4" descr="텍스트, 폰트, 화이트, 영수증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EF0A6B6B-11A7-0776-0140-B6C32A91D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1" y="4617936"/>
            <a:ext cx="5426764" cy="786880"/>
          </a:xfrm>
          <a:prstGeom prst="rect">
            <a:avLst/>
          </a:prstGeom>
        </p:spPr>
      </p:pic>
      <p:pic>
        <p:nvPicPr>
          <p:cNvPr id="9" name="그림 8" descr="텍스트, 폰트, 스크린샷, 화이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6316AFD5-EB31-AEC1-33C2-67F5A0AEC5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8034" y="785766"/>
            <a:ext cx="5426764" cy="5141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34208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4B06A20-5023-D876-2135-24AB925099CA}"/>
              </a:ext>
            </a:extLst>
          </p:cNvPr>
          <p:cNvSpPr txBox="1"/>
          <p:nvPr/>
        </p:nvSpPr>
        <p:spPr>
          <a:xfrm>
            <a:off x="589722" y="397710"/>
            <a:ext cx="899822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로딩 경험 최적화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sz="1800" dirty="0"/>
              <a:t> - </a:t>
            </a:r>
            <a:r>
              <a:rPr lang="ko-KR" altLang="en-US" sz="1800" dirty="0"/>
              <a:t>로딩 애니메이션 추가</a:t>
            </a:r>
            <a:r>
              <a:rPr lang="en-US" altLang="ko-KR" sz="1800" dirty="0"/>
              <a:t>( </a:t>
            </a:r>
            <a:r>
              <a:rPr lang="ko-KR" altLang="en-US" sz="1800" dirty="0"/>
              <a:t>사용자가 기다리는 느낌 최소화 </a:t>
            </a:r>
            <a:r>
              <a:rPr lang="en-US" altLang="ko-KR" sz="1800" dirty="0"/>
              <a:t>)</a:t>
            </a:r>
          </a:p>
          <a:p>
            <a:pPr marL="0" indent="0">
              <a:buNone/>
            </a:pPr>
            <a:r>
              <a:rPr lang="en-US" altLang="ko-KR" sz="1800" dirty="0"/>
              <a:t> - </a:t>
            </a:r>
            <a:r>
              <a:rPr lang="ko-KR" altLang="en-US" sz="1800" dirty="0"/>
              <a:t>콘텐츠가 점진적으로 나타나도록 구성 </a:t>
            </a:r>
            <a:r>
              <a:rPr lang="en-US" altLang="ko-KR" sz="1800" dirty="0"/>
              <a:t>=&gt; FOUC(</a:t>
            </a:r>
            <a:r>
              <a:rPr lang="ko-KR" altLang="en-US" sz="1800" dirty="0"/>
              <a:t>콘텐츠 깜빡임 방지</a:t>
            </a:r>
            <a:r>
              <a:rPr lang="en-US" altLang="ko-KR" sz="1800" dirty="0"/>
              <a:t>)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60F9239-DF15-D64C-D67E-4319F13763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0929" y="1749253"/>
            <a:ext cx="3030141" cy="225893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AB6ECB6-192E-0046-EDB1-C561D34444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8193" y="584925"/>
            <a:ext cx="2559844" cy="449780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32F5AC4-FA8F-C015-6D34-FD360D62D73B}"/>
              </a:ext>
            </a:extLst>
          </p:cNvPr>
          <p:cNvSpPr txBox="1"/>
          <p:nvPr/>
        </p:nvSpPr>
        <p:spPr>
          <a:xfrm>
            <a:off x="3074709" y="4436398"/>
            <a:ext cx="535887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로딩이 완료되면 일정 시간을 기다린 후</a:t>
            </a:r>
            <a:r>
              <a:rPr lang="en-US" altLang="ko-KR" dirty="0"/>
              <a:t>,</a:t>
            </a:r>
          </a:p>
          <a:p>
            <a:r>
              <a:rPr lang="ko-KR" altLang="en-US" sz="1800" dirty="0"/>
              <a:t>아래에서 위로 걷힘</a:t>
            </a:r>
            <a:endParaRPr lang="en-US" altLang="ko-KR" sz="1800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0B62E21-B5E1-815A-4B57-0E8A3C332E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8381" y="2113233"/>
            <a:ext cx="2505425" cy="1657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05397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6" name="Rectangle 23">
            <a:extLst>
              <a:ext uri="{FF2B5EF4-FFF2-40B4-BE49-F238E27FC236}">
                <a16:creationId xmlns:a16="http://schemas.microsoft.com/office/drawing/2014/main" id="{D9A7F3BF-8763-4074-AD77-92790AF314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0D86B578-B88C-3030-A15C-81CCC913F9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999" y="1159400"/>
            <a:ext cx="3217333" cy="1134109"/>
          </a:xfrm>
          <a:prstGeom prst="rect">
            <a:avLst/>
          </a:prstGeom>
        </p:spPr>
      </p:pic>
      <p:grpSp>
        <p:nvGrpSpPr>
          <p:cNvPr id="47" name="Group 25">
            <a:extLst>
              <a:ext uri="{FF2B5EF4-FFF2-40B4-BE49-F238E27FC236}">
                <a16:creationId xmlns:a16="http://schemas.microsoft.com/office/drawing/2014/main" id="{4B6A9E86-0A0F-48D2-A3C6-83C887ACE3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87637" y="422053"/>
            <a:ext cx="712552" cy="811570"/>
            <a:chOff x="4487637" y="422053"/>
            <a:chExt cx="712552" cy="811570"/>
          </a:xfrm>
        </p:grpSpPr>
        <p:sp>
          <p:nvSpPr>
            <p:cNvPr id="48" name="Graphic 11">
              <a:extLst>
                <a:ext uri="{FF2B5EF4-FFF2-40B4-BE49-F238E27FC236}">
                  <a16:creationId xmlns:a16="http://schemas.microsoft.com/office/drawing/2014/main" id="{6CB927A4-E432-4310-9CD5-E89FF50631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645182" y="422053"/>
              <a:ext cx="171514" cy="171514"/>
            </a:xfrm>
            <a:custGeom>
              <a:avLst/>
              <a:gdLst>
                <a:gd name="connsiteX0" fmla="*/ 159873 w 171514"/>
                <a:gd name="connsiteY0" fmla="*/ 74116 h 171514"/>
                <a:gd name="connsiteX1" fmla="*/ 97398 w 171514"/>
                <a:gd name="connsiteY1" fmla="*/ 74116 h 171514"/>
                <a:gd name="connsiteX2" fmla="*/ 97398 w 171514"/>
                <a:gd name="connsiteY2" fmla="*/ 11641 h 171514"/>
                <a:gd name="connsiteX3" fmla="*/ 85757 w 171514"/>
                <a:gd name="connsiteY3" fmla="*/ 0 h 171514"/>
                <a:gd name="connsiteX4" fmla="*/ 74116 w 171514"/>
                <a:gd name="connsiteY4" fmla="*/ 11641 h 171514"/>
                <a:gd name="connsiteX5" fmla="*/ 74116 w 171514"/>
                <a:gd name="connsiteY5" fmla="*/ 74116 h 171514"/>
                <a:gd name="connsiteX6" fmla="*/ 11641 w 171514"/>
                <a:gd name="connsiteY6" fmla="*/ 74116 h 171514"/>
                <a:gd name="connsiteX7" fmla="*/ 0 w 171514"/>
                <a:gd name="connsiteY7" fmla="*/ 85757 h 171514"/>
                <a:gd name="connsiteX8" fmla="*/ 11641 w 171514"/>
                <a:gd name="connsiteY8" fmla="*/ 97398 h 171514"/>
                <a:gd name="connsiteX9" fmla="*/ 74116 w 171514"/>
                <a:gd name="connsiteY9" fmla="*/ 97398 h 171514"/>
                <a:gd name="connsiteX10" fmla="*/ 74116 w 171514"/>
                <a:gd name="connsiteY10" fmla="*/ 159873 h 171514"/>
                <a:gd name="connsiteX11" fmla="*/ 85757 w 171514"/>
                <a:gd name="connsiteY11" fmla="*/ 171514 h 171514"/>
                <a:gd name="connsiteX12" fmla="*/ 97398 w 171514"/>
                <a:gd name="connsiteY12" fmla="*/ 159873 h 171514"/>
                <a:gd name="connsiteX13" fmla="*/ 97398 w 171514"/>
                <a:gd name="connsiteY13" fmla="*/ 97398 h 171514"/>
                <a:gd name="connsiteX14" fmla="*/ 159873 w 171514"/>
                <a:gd name="connsiteY14" fmla="*/ 97398 h 171514"/>
                <a:gd name="connsiteX15" fmla="*/ 171514 w 171514"/>
                <a:gd name="connsiteY15" fmla="*/ 85757 h 171514"/>
                <a:gd name="connsiteX16" fmla="*/ 159873 w 171514"/>
                <a:gd name="connsiteY16" fmla="*/ 74116 h 171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1514" h="171514">
                  <a:moveTo>
                    <a:pt x="159873" y="74116"/>
                  </a:moveTo>
                  <a:lnTo>
                    <a:pt x="97398" y="74116"/>
                  </a:lnTo>
                  <a:lnTo>
                    <a:pt x="97398" y="11641"/>
                  </a:lnTo>
                  <a:cubicBezTo>
                    <a:pt x="97398" y="5212"/>
                    <a:pt x="92186" y="0"/>
                    <a:pt x="85757" y="0"/>
                  </a:cubicBezTo>
                  <a:cubicBezTo>
                    <a:pt x="79328" y="0"/>
                    <a:pt x="74116" y="5212"/>
                    <a:pt x="74116" y="11641"/>
                  </a:cubicBezTo>
                  <a:lnTo>
                    <a:pt x="74116" y="74116"/>
                  </a:lnTo>
                  <a:lnTo>
                    <a:pt x="11641" y="74116"/>
                  </a:lnTo>
                  <a:cubicBezTo>
                    <a:pt x="5212" y="74116"/>
                    <a:pt x="0" y="79328"/>
                    <a:pt x="0" y="85757"/>
                  </a:cubicBezTo>
                  <a:cubicBezTo>
                    <a:pt x="0" y="92186"/>
                    <a:pt x="5212" y="97398"/>
                    <a:pt x="11641" y="97398"/>
                  </a:cubicBezTo>
                  <a:lnTo>
                    <a:pt x="74116" y="97398"/>
                  </a:lnTo>
                  <a:lnTo>
                    <a:pt x="74116" y="159873"/>
                  </a:lnTo>
                  <a:cubicBezTo>
                    <a:pt x="74116" y="166302"/>
                    <a:pt x="79328" y="171514"/>
                    <a:pt x="85757" y="171514"/>
                  </a:cubicBezTo>
                  <a:cubicBezTo>
                    <a:pt x="92186" y="171514"/>
                    <a:pt x="97398" y="166302"/>
                    <a:pt x="97398" y="159873"/>
                  </a:cubicBezTo>
                  <a:lnTo>
                    <a:pt x="97398" y="97398"/>
                  </a:lnTo>
                  <a:lnTo>
                    <a:pt x="159873" y="97398"/>
                  </a:lnTo>
                  <a:cubicBezTo>
                    <a:pt x="166302" y="97398"/>
                    <a:pt x="171514" y="92186"/>
                    <a:pt x="171514" y="85757"/>
                  </a:cubicBezTo>
                  <a:cubicBezTo>
                    <a:pt x="171514" y="79328"/>
                    <a:pt x="166302" y="74116"/>
                    <a:pt x="159873" y="74116"/>
                  </a:cubicBezTo>
                  <a:close/>
                </a:path>
              </a:pathLst>
            </a:custGeom>
            <a:solidFill>
              <a:schemeClr val="accent2"/>
            </a:solidFill>
            <a:ln w="7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Graphic 10">
              <a:extLst>
                <a:ext uri="{FF2B5EF4-FFF2-40B4-BE49-F238E27FC236}">
                  <a16:creationId xmlns:a16="http://schemas.microsoft.com/office/drawing/2014/main" id="{E3020543-B24B-4EC4-8FFC-8DD88EEA9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087763" y="704906"/>
              <a:ext cx="112426" cy="112426"/>
            </a:xfrm>
            <a:custGeom>
              <a:avLst/>
              <a:gdLst>
                <a:gd name="connsiteX0" fmla="*/ 112426 w 112426"/>
                <a:gd name="connsiteY0" fmla="*/ 56213 h 112426"/>
                <a:gd name="connsiteX1" fmla="*/ 56213 w 112426"/>
                <a:gd name="connsiteY1" fmla="*/ 112426 h 112426"/>
                <a:gd name="connsiteX2" fmla="*/ 0 w 112426"/>
                <a:gd name="connsiteY2" fmla="*/ 56213 h 112426"/>
                <a:gd name="connsiteX3" fmla="*/ 56213 w 112426"/>
                <a:gd name="connsiteY3" fmla="*/ 0 h 112426"/>
                <a:gd name="connsiteX4" fmla="*/ 112426 w 112426"/>
                <a:gd name="connsiteY4" fmla="*/ 56213 h 112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426" h="112426">
                  <a:moveTo>
                    <a:pt x="112426" y="56213"/>
                  </a:moveTo>
                  <a:cubicBezTo>
                    <a:pt x="112426" y="87259"/>
                    <a:pt x="87259" y="112426"/>
                    <a:pt x="56213" y="112426"/>
                  </a:cubicBezTo>
                  <a:cubicBezTo>
                    <a:pt x="25167" y="112426"/>
                    <a:pt x="0" y="87259"/>
                    <a:pt x="0" y="56213"/>
                  </a:cubicBezTo>
                  <a:cubicBezTo>
                    <a:pt x="0" y="25167"/>
                    <a:pt x="25167" y="0"/>
                    <a:pt x="56213" y="0"/>
                  </a:cubicBezTo>
                  <a:cubicBezTo>
                    <a:pt x="87259" y="0"/>
                    <a:pt x="112426" y="25167"/>
                    <a:pt x="112426" y="56213"/>
                  </a:cubicBezTo>
                  <a:close/>
                </a:path>
              </a:pathLst>
            </a:custGeom>
            <a:solidFill>
              <a:schemeClr val="accent2"/>
            </a:solidFill>
            <a:ln w="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Graphic 12">
              <a:extLst>
                <a:ext uri="{FF2B5EF4-FFF2-40B4-BE49-F238E27FC236}">
                  <a16:creationId xmlns:a16="http://schemas.microsoft.com/office/drawing/2014/main" id="{1453BF6C-B012-48B7-B4E8-6D7AC7C27D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7637" y="1076078"/>
              <a:ext cx="157545" cy="157545"/>
            </a:xfrm>
            <a:custGeom>
              <a:avLst/>
              <a:gdLst>
                <a:gd name="connsiteX0" fmla="*/ 78773 w 157545"/>
                <a:gd name="connsiteY0" fmla="*/ 23283 h 157545"/>
                <a:gd name="connsiteX1" fmla="*/ 134262 w 157545"/>
                <a:gd name="connsiteY1" fmla="*/ 78773 h 157545"/>
                <a:gd name="connsiteX2" fmla="*/ 78773 w 157545"/>
                <a:gd name="connsiteY2" fmla="*/ 134262 h 157545"/>
                <a:gd name="connsiteX3" fmla="*/ 23283 w 157545"/>
                <a:gd name="connsiteY3" fmla="*/ 78773 h 157545"/>
                <a:gd name="connsiteX4" fmla="*/ 78773 w 157545"/>
                <a:gd name="connsiteY4" fmla="*/ 23283 h 157545"/>
                <a:gd name="connsiteX5" fmla="*/ 78773 w 157545"/>
                <a:gd name="connsiteY5" fmla="*/ 0 h 157545"/>
                <a:gd name="connsiteX6" fmla="*/ 0 w 157545"/>
                <a:gd name="connsiteY6" fmla="*/ 78773 h 157545"/>
                <a:gd name="connsiteX7" fmla="*/ 78773 w 157545"/>
                <a:gd name="connsiteY7" fmla="*/ 157545 h 157545"/>
                <a:gd name="connsiteX8" fmla="*/ 157545 w 157545"/>
                <a:gd name="connsiteY8" fmla="*/ 78773 h 157545"/>
                <a:gd name="connsiteX9" fmla="*/ 78773 w 157545"/>
                <a:gd name="connsiteY9" fmla="*/ 0 h 157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7545" h="157545">
                  <a:moveTo>
                    <a:pt x="78773" y="23283"/>
                  </a:moveTo>
                  <a:cubicBezTo>
                    <a:pt x="109419" y="23283"/>
                    <a:pt x="134262" y="48126"/>
                    <a:pt x="134262" y="78773"/>
                  </a:cubicBezTo>
                  <a:cubicBezTo>
                    <a:pt x="134262" y="109419"/>
                    <a:pt x="109419" y="134262"/>
                    <a:pt x="78773" y="134262"/>
                  </a:cubicBezTo>
                  <a:cubicBezTo>
                    <a:pt x="48126" y="134262"/>
                    <a:pt x="23283" y="109419"/>
                    <a:pt x="23283" y="78773"/>
                  </a:cubicBezTo>
                  <a:cubicBezTo>
                    <a:pt x="23312" y="48139"/>
                    <a:pt x="48139" y="23312"/>
                    <a:pt x="78773" y="23283"/>
                  </a:cubicBezTo>
                  <a:moveTo>
                    <a:pt x="78773" y="0"/>
                  </a:moveTo>
                  <a:cubicBezTo>
                    <a:pt x="35268" y="0"/>
                    <a:pt x="0" y="35268"/>
                    <a:pt x="0" y="78773"/>
                  </a:cubicBezTo>
                  <a:cubicBezTo>
                    <a:pt x="0" y="122277"/>
                    <a:pt x="35268" y="157545"/>
                    <a:pt x="78773" y="157545"/>
                  </a:cubicBezTo>
                  <a:cubicBezTo>
                    <a:pt x="122277" y="157545"/>
                    <a:pt x="157545" y="122277"/>
                    <a:pt x="157545" y="78773"/>
                  </a:cubicBezTo>
                  <a:cubicBezTo>
                    <a:pt x="157545" y="35268"/>
                    <a:pt x="122277" y="0"/>
                    <a:pt x="78773" y="0"/>
                  </a:cubicBezTo>
                  <a:close/>
                </a:path>
              </a:pathLst>
            </a:custGeom>
            <a:solidFill>
              <a:schemeClr val="accent2"/>
            </a:solidFill>
            <a:ln w="7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cxnSp>
        <p:nvCxnSpPr>
          <p:cNvPr id="51" name="Straight Connector 30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2362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>
            <a:extLst>
              <a:ext uri="{FF2B5EF4-FFF2-40B4-BE49-F238E27FC236}">
                <a16:creationId xmlns:a16="http://schemas.microsoft.com/office/drawing/2014/main" id="{3617997E-5B95-6A5A-902B-DDA248123D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394" y="3793193"/>
            <a:ext cx="3239938" cy="112587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C0F6748-4293-DB1C-9D0E-3E2BC66FA2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4540" y="2026099"/>
            <a:ext cx="3194727" cy="122194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71E1300-E436-F858-A47E-E51388F23DDC}"/>
              </a:ext>
            </a:extLst>
          </p:cNvPr>
          <p:cNvSpPr txBox="1"/>
          <p:nvPr/>
        </p:nvSpPr>
        <p:spPr>
          <a:xfrm>
            <a:off x="8036496" y="3429000"/>
            <a:ext cx="3526973" cy="280911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2000" dirty="0"/>
              <a:t>마이크로 인터랙션 활용</a:t>
            </a:r>
            <a:endParaRPr lang="en-US" altLang="ko-KR" sz="2000" dirty="0"/>
          </a:p>
          <a:p>
            <a:pPr marL="0" indent="-228600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sz="2000" dirty="0"/>
              <a:t>- </a:t>
            </a:r>
            <a:r>
              <a:rPr lang="ko-KR" altLang="en-US" sz="2000" dirty="0"/>
              <a:t>버튼 클릭 시 작은 피드백 애니메이션 적용 </a:t>
            </a:r>
            <a:r>
              <a:rPr lang="en-US" altLang="ko-KR" sz="2000" dirty="0"/>
              <a:t>( hover </a:t>
            </a:r>
            <a:r>
              <a:rPr lang="ko-KR" altLang="en-US" sz="2000" dirty="0"/>
              <a:t>효과 등 </a:t>
            </a:r>
            <a:r>
              <a:rPr lang="en-US" altLang="ko-KR" sz="2000" dirty="0"/>
              <a:t>)</a:t>
            </a:r>
          </a:p>
          <a:p>
            <a:pPr marL="0" indent="-228600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sz="2000" dirty="0"/>
              <a:t>-</a:t>
            </a:r>
            <a:r>
              <a:rPr lang="ko-KR" altLang="en-US" sz="2000" dirty="0"/>
              <a:t>폼 입력 시 에러 메시지를 친절하게 제공</a:t>
            </a:r>
            <a:endParaRPr lang="en-US" altLang="ko-KR" sz="2000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C86D94B6-F13D-E070-2FA7-FCB67495B3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1934" y="4488006"/>
            <a:ext cx="3217333" cy="1655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22114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8BE56C-9166-DA8B-2984-B74CAC3247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FOUT </a:t>
            </a:r>
            <a:r>
              <a:rPr lang="ko-KR" altLang="en-US" dirty="0"/>
              <a:t>와 </a:t>
            </a:r>
            <a:r>
              <a:rPr lang="en-US" altLang="ko-KR" dirty="0"/>
              <a:t>FOIT</a:t>
            </a:r>
            <a:r>
              <a:rPr lang="ko-KR" altLang="en-US" dirty="0"/>
              <a:t>도 </a:t>
            </a:r>
            <a:r>
              <a:rPr lang="ko-KR" altLang="en-US" dirty="0" err="1"/>
              <a:t>방지하는게</a:t>
            </a:r>
            <a:r>
              <a:rPr lang="ko-KR" altLang="en-US" dirty="0"/>
              <a:t> 좋다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441766E-74E8-4EBD-76FC-62F690B8DA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/>
              <a:t>폰트를 불러오는 과정에서 </a:t>
            </a:r>
            <a:r>
              <a:rPr lang="en-US" altLang="ko-KR" dirty="0"/>
              <a:t>UX </a:t>
            </a:r>
            <a:r>
              <a:rPr lang="ko-KR" altLang="en-US" dirty="0"/>
              <a:t>경험을 해치는 것이 </a:t>
            </a:r>
            <a:r>
              <a:rPr lang="en-US" altLang="ko-KR" dirty="0"/>
              <a:t>FOUT</a:t>
            </a:r>
            <a:r>
              <a:rPr lang="ko-KR" altLang="en-US" dirty="0"/>
              <a:t>와 </a:t>
            </a:r>
            <a:r>
              <a:rPr lang="en-US" altLang="ko-KR" dirty="0"/>
              <a:t>FOIT</a:t>
            </a:r>
          </a:p>
          <a:p>
            <a:endParaRPr lang="en-US" altLang="ko-KR" dirty="0"/>
          </a:p>
          <a:p>
            <a:r>
              <a:rPr lang="ko-KR" altLang="en-US" dirty="0"/>
              <a:t>이를 방지하려면 몇가지 방법이 있는데 본 프로젝트에서는</a:t>
            </a:r>
            <a:r>
              <a:rPr lang="en-US" altLang="ko-KR" dirty="0"/>
              <a:t>,</a:t>
            </a:r>
          </a:p>
          <a:p>
            <a:r>
              <a:rPr lang="en-US" altLang="ko-KR" dirty="0"/>
              <a:t>1. google-Font-CDN</a:t>
            </a:r>
            <a:r>
              <a:rPr lang="ko-KR" altLang="en-US" dirty="0"/>
              <a:t>은 </a:t>
            </a:r>
            <a:r>
              <a:rPr lang="en-US" altLang="ko-KR" dirty="0" err="1"/>
              <a:t>fontDisplay</a:t>
            </a:r>
            <a:r>
              <a:rPr lang="en-US" altLang="ko-KR" dirty="0"/>
              <a:t>=swap</a:t>
            </a:r>
            <a:r>
              <a:rPr lang="ko-KR" altLang="en-US" dirty="0"/>
              <a:t>을 적용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2. </a:t>
            </a:r>
            <a:r>
              <a:rPr lang="ko-KR" altLang="en-US" dirty="0"/>
              <a:t>그 외 </a:t>
            </a:r>
            <a:r>
              <a:rPr lang="en-US" altLang="ko-KR" dirty="0"/>
              <a:t>font CDN</a:t>
            </a:r>
            <a:r>
              <a:rPr lang="ko-KR" altLang="en-US" dirty="0"/>
              <a:t>은 제일 먼저 적용되는 초기화 </a:t>
            </a:r>
            <a:r>
              <a:rPr lang="en-US" altLang="ko-KR" dirty="0"/>
              <a:t>CSS</a:t>
            </a:r>
            <a:r>
              <a:rPr lang="ko-KR" altLang="en-US" dirty="0"/>
              <a:t>에 </a:t>
            </a:r>
            <a:r>
              <a:rPr lang="en-US" altLang="ko-KR" dirty="0"/>
              <a:t>font</a:t>
            </a:r>
            <a:r>
              <a:rPr lang="ko-KR" altLang="en-US" dirty="0"/>
              <a:t>에 </a:t>
            </a:r>
            <a:r>
              <a:rPr lang="en-US" altLang="ko-KR" dirty="0"/>
              <a:t>system-</a:t>
            </a:r>
            <a:r>
              <a:rPr lang="en-US" altLang="ko-KR" dirty="0" err="1"/>
              <a:t>ui</a:t>
            </a:r>
            <a:r>
              <a:rPr lang="ko-KR" altLang="en-US" dirty="0"/>
              <a:t>를 줌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이를 적용한다면</a:t>
            </a:r>
            <a:r>
              <a:rPr lang="en-US" altLang="ko-KR" dirty="0"/>
              <a:t>, </a:t>
            </a:r>
            <a:r>
              <a:rPr lang="ko-KR" altLang="en-US" dirty="0"/>
              <a:t>폰트 로딩을 하느라 깜박이거나</a:t>
            </a:r>
            <a:r>
              <a:rPr lang="en-US" altLang="ko-KR" dirty="0"/>
              <a:t>, </a:t>
            </a:r>
            <a:r>
              <a:rPr lang="ko-KR" altLang="en-US" dirty="0"/>
              <a:t>안보이거나 하는 현상을 방지할 수 있어서</a:t>
            </a:r>
            <a:r>
              <a:rPr lang="en-US" altLang="ko-KR" dirty="0"/>
              <a:t>, UX </a:t>
            </a:r>
            <a:r>
              <a:rPr lang="ko-KR" altLang="en-US" dirty="0"/>
              <a:t>경험이 저하되는 것을 막을 수 있음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7419274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CE28A964-1AEC-E2E7-E833-C4DDB6E06A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6314" y="778709"/>
            <a:ext cx="10515600" cy="1204429"/>
          </a:xfr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13BDBF6-A446-ACDC-56C7-A3BC5E9D66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211" y="2156078"/>
            <a:ext cx="6487430" cy="77163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84B746E-39E7-C372-81E8-60FB9F3622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2841" y="3486772"/>
            <a:ext cx="4582164" cy="1276528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2CDEFF45-097C-CC52-29F3-228241774824}"/>
              </a:ext>
            </a:extLst>
          </p:cNvPr>
          <p:cNvGrpSpPr/>
          <p:nvPr/>
        </p:nvGrpSpPr>
        <p:grpSpPr>
          <a:xfrm>
            <a:off x="2040459" y="2927284"/>
            <a:ext cx="2639520" cy="1634760"/>
            <a:chOff x="2040459" y="2927284"/>
            <a:chExt cx="2639520" cy="16347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ECAC6CC5-7343-03FE-6092-91B29967C919}"/>
                    </a:ext>
                  </a:extLst>
                </p14:cNvPr>
                <p14:cNvContentPartPr/>
                <p14:nvPr/>
              </p14:nvContentPartPr>
              <p14:xfrm>
                <a:off x="2040459" y="2927284"/>
                <a:ext cx="2489400" cy="1451520"/>
              </p14:xfrm>
            </p:contentPart>
          </mc:Choice>
          <mc:Fallback xmlns=""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ECAC6CC5-7343-03FE-6092-91B29967C919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034339" y="2921164"/>
                  <a:ext cx="2501640" cy="146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01F921A7-043C-7324-A164-2D26A113BEE7}"/>
                    </a:ext>
                  </a:extLst>
                </p14:cNvPr>
                <p14:cNvContentPartPr/>
                <p14:nvPr/>
              </p14:nvContentPartPr>
              <p14:xfrm>
                <a:off x="4447419" y="4258204"/>
                <a:ext cx="232560" cy="303840"/>
              </p14:xfrm>
            </p:contentPart>
          </mc:Choice>
          <mc:Fallback xmlns=""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01F921A7-043C-7324-A164-2D26A113BEE7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441299" y="4252084"/>
                  <a:ext cx="244800" cy="3160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CDAF46EA-1AD6-238F-9BFC-290D76B0B8BA}"/>
              </a:ext>
            </a:extLst>
          </p:cNvPr>
          <p:cNvSpPr txBox="1"/>
          <p:nvPr/>
        </p:nvSpPr>
        <p:spPr>
          <a:xfrm>
            <a:off x="522875" y="5084788"/>
            <a:ext cx="6094826" cy="66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dirty="0"/>
              <a:t>이런 요소들이 모두 모여서</a:t>
            </a:r>
            <a:r>
              <a:rPr lang="en-US" altLang="ko-KR" dirty="0"/>
              <a:t>,</a:t>
            </a:r>
          </a:p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dirty="0"/>
              <a:t>UX</a:t>
            </a:r>
            <a:r>
              <a:rPr lang="ko-KR" altLang="en-US" dirty="0"/>
              <a:t>를 해치지 않는 웹이 되는 것에 기여한다</a:t>
            </a:r>
            <a:r>
              <a:rPr lang="en-US" altLang="ko-KR" dirty="0"/>
              <a:t>.</a:t>
            </a:r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9">
            <p14:nvContentPartPr>
              <p14:cNvPr id="15" name="잉크 14">
                <a:extLst>
                  <a:ext uri="{FF2B5EF4-FFF2-40B4-BE49-F238E27FC236}">
                    <a16:creationId xmlns:a16="http://schemas.microsoft.com/office/drawing/2014/main" id="{163CFE67-9A41-287E-661A-79B9B9805DEB}"/>
                  </a:ext>
                </a:extLst>
              </p14:cNvPr>
              <p14:cNvContentPartPr/>
              <p14:nvPr/>
            </p14:nvContentPartPr>
            <p14:xfrm>
              <a:off x="9587066" y="728249"/>
              <a:ext cx="2003400" cy="1114560"/>
            </p14:xfrm>
          </p:contentPart>
        </mc:Choice>
        <mc:Fallback xmlns="">
          <p:pic>
            <p:nvPicPr>
              <p:cNvPr id="15" name="잉크 14">
                <a:extLst>
                  <a:ext uri="{FF2B5EF4-FFF2-40B4-BE49-F238E27FC236}">
                    <a16:creationId xmlns:a16="http://schemas.microsoft.com/office/drawing/2014/main" id="{163CFE67-9A41-287E-661A-79B9B9805DEB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580946" y="722129"/>
                <a:ext cx="2015640" cy="1126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6241781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BB21C7-9AB6-09DE-01F6-53B76AAD17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F2756A-A7DD-AF09-D13F-BC32019DA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D6540F7-F6AD-9482-6897-58BD0AE3A1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C37C372-6400-B174-DB2A-A2873F40B96B}"/>
              </a:ext>
            </a:extLst>
          </p:cNvPr>
          <p:cNvSpPr>
            <a:spLocks/>
          </p:cNvSpPr>
          <p:nvPr/>
        </p:nvSpPr>
        <p:spPr>
          <a:xfrm>
            <a:off x="-357554" y="-70338"/>
            <a:ext cx="12907108" cy="7350369"/>
          </a:xfrm>
          <a:prstGeom prst="rect">
            <a:avLst/>
          </a:prstGeom>
          <a:solidFill>
            <a:srgbClr val="005D66"/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65247749-A56C-35AA-5562-66EB0BB9460D}"/>
              </a:ext>
            </a:extLst>
          </p:cNvPr>
          <p:cNvSpPr txBox="1">
            <a:spLocks/>
          </p:cNvSpPr>
          <p:nvPr/>
        </p:nvSpPr>
        <p:spPr>
          <a:xfrm>
            <a:off x="944217" y="299568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7200" dirty="0">
                <a:solidFill>
                  <a:srgbClr val="FBCCCD"/>
                </a:solidFill>
                <a:latin typeface="Spoqa Han Sans Neo" panose="020B0500000000000000" pitchFamily="34" charset="-127"/>
                <a:ea typeface="Spoqa Han Sans Neo" panose="020B0500000000000000" pitchFamily="34" charset="-127"/>
              </a:rPr>
              <a:t>유지보수</a:t>
            </a:r>
          </a:p>
        </p:txBody>
      </p:sp>
    </p:spTree>
    <p:extLst>
      <p:ext uri="{BB962C8B-B14F-4D97-AF65-F5344CB8AC3E}">
        <p14:creationId xmlns:p14="http://schemas.microsoft.com/office/powerpoint/2010/main" val="234769959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9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F836613-7649-9B5F-1940-0B2B931556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ko-KR" altLang="en-US" sz="5400"/>
              <a:t>유지보수 </a:t>
            </a:r>
            <a:r>
              <a:rPr lang="en-US" altLang="ko-KR" sz="5400"/>
              <a:t>- Categorize</a:t>
            </a:r>
            <a:endParaRPr lang="ko-KR" altLang="en-US" sz="5400"/>
          </a:p>
        </p:txBody>
      </p:sp>
      <p:sp>
        <p:nvSpPr>
          <p:cNvPr id="25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677F5D-EC4B-33BD-BD8E-01C6C50072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ko-KR" altLang="en-US" sz="2200"/>
              <a:t>유지보수를 위해 폴더 체계를 구조적으로 시작부터 정해놓고 들어감</a:t>
            </a:r>
            <a:r>
              <a:rPr lang="en-US" altLang="ko-KR" sz="2200"/>
              <a:t>.</a:t>
            </a:r>
          </a:p>
          <a:p>
            <a:endParaRPr lang="en-US" altLang="ko-KR" sz="2200"/>
          </a:p>
          <a:p>
            <a:pPr marL="0" indent="0">
              <a:buNone/>
            </a:pPr>
            <a:r>
              <a:rPr lang="ko-KR" altLang="en-US" sz="2200"/>
              <a:t>이 체계적인 폴더 체계를 엄격히 지킬 것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0204EB1-8B6D-E8EC-F55F-7660C35E5A5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54864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60297342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4BF42D3-3D6B-30B7-BE16-44337C322A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7535"/>
            <a:ext cx="12192000" cy="6222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83711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18">
            <a:extLst>
              <a:ext uri="{FF2B5EF4-FFF2-40B4-BE49-F238E27FC236}">
                <a16:creationId xmlns:a16="http://schemas.microsoft.com/office/drawing/2014/main" id="{593B4D24-F4A8-4141-A20A-E0575D1996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2">
              <a:tint val="95000"/>
              <a:satMod val="1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Meiryo"/>
            </a:endParaRPr>
          </a:p>
        </p:txBody>
      </p:sp>
      <p:sp>
        <p:nvSpPr>
          <p:cNvPr id="39" name="Freeform: Shape 20">
            <a:extLst>
              <a:ext uri="{FF2B5EF4-FFF2-40B4-BE49-F238E27FC236}">
                <a16:creationId xmlns:a16="http://schemas.microsoft.com/office/drawing/2014/main" id="{6D29C94F-5927-45DF-8984-3D8402CB3D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3184" y="699990"/>
            <a:ext cx="3022088" cy="2778522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solidFill>
            <a:schemeClr val="bg1">
              <a:alpha val="3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0" name="Freeform: Shape 22">
            <a:extLst>
              <a:ext uri="{FF2B5EF4-FFF2-40B4-BE49-F238E27FC236}">
                <a16:creationId xmlns:a16="http://schemas.microsoft.com/office/drawing/2014/main" id="{6F4F5563-BEC8-4A69-A657-AC9457F33C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3161" y="621282"/>
            <a:ext cx="3172430" cy="2960086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noFill/>
          <a:ln w="19050">
            <a:solidFill>
              <a:srgbClr val="FFFFFF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1" name="Freeform: Shape 24">
            <a:extLst>
              <a:ext uri="{FF2B5EF4-FFF2-40B4-BE49-F238E27FC236}">
                <a16:creationId xmlns:a16="http://schemas.microsoft.com/office/drawing/2014/main" id="{CD45A2DC-2F6D-4746-B816-E638849B0D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4645419" y="664866"/>
            <a:ext cx="2942196" cy="2775350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solidFill>
            <a:schemeClr val="bg1">
              <a:alpha val="30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2" name="Freeform: Shape 26">
            <a:extLst>
              <a:ext uri="{FF2B5EF4-FFF2-40B4-BE49-F238E27FC236}">
                <a16:creationId xmlns:a16="http://schemas.microsoft.com/office/drawing/2014/main" id="{10D1245A-B861-4943-B538-8696E6C77C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4509785" y="572497"/>
            <a:ext cx="3172430" cy="2960086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noFill/>
          <a:ln w="19050">
            <a:solidFill>
              <a:srgbClr val="FFFFFF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3" name="Freeform: Shape 28">
            <a:extLst>
              <a:ext uri="{FF2B5EF4-FFF2-40B4-BE49-F238E27FC236}">
                <a16:creationId xmlns:a16="http://schemas.microsoft.com/office/drawing/2014/main" id="{C03D20A8-4350-41F8-BED8-9E2FA91DF3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35425" y="741164"/>
            <a:ext cx="2943390" cy="2696506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solidFill>
            <a:schemeClr val="bg1">
              <a:alpha val="3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4" name="Freeform: Shape 30">
            <a:extLst>
              <a:ext uri="{FF2B5EF4-FFF2-40B4-BE49-F238E27FC236}">
                <a16:creationId xmlns:a16="http://schemas.microsoft.com/office/drawing/2014/main" id="{DEB58610-1B82-4AC6-AD98-3834A9F092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86411" y="621282"/>
            <a:ext cx="3172430" cy="2960086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noFill/>
          <a:ln w="19050">
            <a:solidFill>
              <a:srgbClr val="FFFFFF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B71A3F-F7AC-3CA1-791A-1EAE6FB48A8A}"/>
              </a:ext>
            </a:extLst>
          </p:cNvPr>
          <p:cNvSpPr txBox="1"/>
          <p:nvPr/>
        </p:nvSpPr>
        <p:spPr>
          <a:xfrm>
            <a:off x="1920875" y="3539152"/>
            <a:ext cx="8769350" cy="8738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2800" dirty="0">
                <a:latin typeface="+mj-lt"/>
                <a:ea typeface="+mj-ea"/>
                <a:cs typeface="+mj-cs"/>
              </a:rPr>
              <a:t>Assets = </a:t>
            </a:r>
            <a:r>
              <a:rPr lang="en-US" altLang="ko-KR" sz="2800" dirty="0" err="1">
                <a:latin typeface="+mj-lt"/>
                <a:ea typeface="+mj-ea"/>
                <a:cs typeface="+mj-cs"/>
              </a:rPr>
              <a:t>Src</a:t>
            </a:r>
            <a:r>
              <a:rPr lang="ko-KR" altLang="en-US" sz="2800" dirty="0">
                <a:latin typeface="+mj-lt"/>
                <a:ea typeface="+mj-ea"/>
                <a:cs typeface="+mj-cs"/>
              </a:rPr>
              <a:t>원본 모음</a:t>
            </a:r>
            <a:r>
              <a:rPr lang="en-US" altLang="ko-KR" sz="2800" dirty="0">
                <a:latin typeface="+mj-lt"/>
                <a:ea typeface="+mj-ea"/>
                <a:cs typeface="+mj-cs"/>
              </a:rPr>
              <a:t>, </a:t>
            </a:r>
            <a:r>
              <a:rPr lang="ko-KR" altLang="en-US" sz="2800" dirty="0">
                <a:latin typeface="+mj-lt"/>
                <a:ea typeface="+mj-ea"/>
                <a:cs typeface="+mj-cs"/>
              </a:rPr>
              <a:t>디자인 파일</a:t>
            </a:r>
            <a:br>
              <a:rPr lang="en-US" altLang="ko-KR" sz="2800" dirty="0">
                <a:latin typeface="+mj-lt"/>
                <a:ea typeface="+mj-ea"/>
                <a:cs typeface="+mj-cs"/>
              </a:rPr>
            </a:br>
            <a:endParaRPr lang="en-US" altLang="ko-KR" sz="2800" dirty="0">
              <a:latin typeface="+mj-lt"/>
              <a:ea typeface="+mj-ea"/>
              <a:cs typeface="+mj-cs"/>
            </a:endParaRPr>
          </a:p>
        </p:txBody>
      </p:sp>
      <p:pic>
        <p:nvPicPr>
          <p:cNvPr id="10" name="그래픽 9">
            <a:extLst>
              <a:ext uri="{FF2B5EF4-FFF2-40B4-BE49-F238E27FC236}">
                <a16:creationId xmlns:a16="http://schemas.microsoft.com/office/drawing/2014/main" id="{FADD9B78-C0B2-3017-2E5D-05385ADAA6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37196" y="1224827"/>
            <a:ext cx="1412911" cy="161052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370FECA8-1093-E9A0-5A28-D380806F62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4752" y="1673830"/>
            <a:ext cx="1668090" cy="64901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47CA902-1566-08A9-55E4-765ED423AC88}"/>
              </a:ext>
            </a:extLst>
          </p:cNvPr>
          <p:cNvSpPr txBox="1"/>
          <p:nvPr/>
        </p:nvSpPr>
        <p:spPr>
          <a:xfrm>
            <a:off x="1920874" y="4514458"/>
            <a:ext cx="8932863" cy="15762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sz="1400"/>
              <a:t>figma = figma</a:t>
            </a:r>
            <a:r>
              <a:rPr lang="ko-KR" altLang="en-US" sz="1400"/>
              <a:t>로 작업한 디자인 파일들을 모아놓은 폴더</a:t>
            </a:r>
            <a:endParaRPr lang="en-US" altLang="ko-KR" sz="1400"/>
          </a:p>
          <a:p>
            <a:pPr indent="-228600"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sz="1400"/>
              <a:t>Illustrations = </a:t>
            </a:r>
            <a:r>
              <a:rPr lang="ko-KR" altLang="en-US" sz="1400"/>
              <a:t>작업한 일러스트 원본 파일들을 모아놓은 폴더</a:t>
            </a:r>
            <a:endParaRPr lang="en-US" altLang="ko-KR" sz="1400"/>
          </a:p>
          <a:p>
            <a:pPr indent="-228600"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sz="1400"/>
              <a:t>Origin_img = </a:t>
            </a:r>
            <a:r>
              <a:rPr lang="ko-KR" altLang="en-US" sz="1400"/>
              <a:t>웹에 활용한 이미지의 원본을 보관한 폴더</a:t>
            </a:r>
            <a:endParaRPr lang="en-US" altLang="ko-KR" sz="1400"/>
          </a:p>
          <a:p>
            <a:pPr indent="-228600"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sz="1400"/>
              <a:t>Photoshop = </a:t>
            </a:r>
            <a:r>
              <a:rPr lang="ko-KR" altLang="en-US" sz="1400"/>
              <a:t>작업한 포토샵 원본 파일들을 모아놓은 폴더</a:t>
            </a:r>
            <a:endParaRPr lang="en-US" altLang="ko-KR" sz="1400"/>
          </a:p>
          <a:p>
            <a:pPr indent="-228600"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sz="1400"/>
              <a:t>PNGZIP = AVIF</a:t>
            </a:r>
            <a:r>
              <a:rPr lang="ko-KR" altLang="en-US" sz="1400"/>
              <a:t>로 변환한 </a:t>
            </a:r>
            <a:r>
              <a:rPr lang="en-US" altLang="ko-KR" sz="1400"/>
              <a:t>PNG</a:t>
            </a:r>
            <a:r>
              <a:rPr lang="ko-KR" altLang="en-US" sz="1400"/>
              <a:t>들을 나중을 위해 보관한 폴더</a:t>
            </a:r>
            <a:br>
              <a:rPr lang="en-US" altLang="ko-KR" sz="1400"/>
            </a:br>
            <a:endParaRPr lang="en-US" altLang="ko-KR" sz="140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2" name="잉크 11">
                <a:extLst>
                  <a:ext uri="{FF2B5EF4-FFF2-40B4-BE49-F238E27FC236}">
                    <a16:creationId xmlns:a16="http://schemas.microsoft.com/office/drawing/2014/main" id="{408DE8CA-8FC8-4FF0-B64C-7271829E370C}"/>
                  </a:ext>
                </a:extLst>
              </p14:cNvPr>
              <p14:cNvContentPartPr/>
              <p14:nvPr/>
            </p14:nvContentPartPr>
            <p14:xfrm>
              <a:off x="6016357" y="5327249"/>
              <a:ext cx="360" cy="360"/>
            </p14:xfrm>
          </p:contentPart>
        </mc:Choice>
        <mc:Fallback xmlns="">
          <p:pic>
            <p:nvPicPr>
              <p:cNvPr id="12" name="잉크 11">
                <a:extLst>
                  <a:ext uri="{FF2B5EF4-FFF2-40B4-BE49-F238E27FC236}">
                    <a16:creationId xmlns:a16="http://schemas.microsoft.com/office/drawing/2014/main" id="{408DE8CA-8FC8-4FF0-B64C-7271829E370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010237" y="5321129"/>
                <a:ext cx="12600" cy="1260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94428D89-A10F-4A38-75D9-EB0324722AC2}"/>
              </a:ext>
            </a:extLst>
          </p:cNvPr>
          <p:cNvSpPr txBox="1"/>
          <p:nvPr/>
        </p:nvSpPr>
        <p:spPr>
          <a:xfrm>
            <a:off x="-1692223" y="1462670"/>
            <a:ext cx="8769350" cy="8738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2800" dirty="0">
                <a:latin typeface="+mj-lt"/>
                <a:ea typeface="+mj-ea"/>
                <a:cs typeface="+mj-cs"/>
              </a:rPr>
              <a:t>Assets </a:t>
            </a:r>
            <a:r>
              <a:rPr lang="ko-KR" altLang="en-US" sz="2800" dirty="0">
                <a:latin typeface="+mj-lt"/>
                <a:ea typeface="+mj-ea"/>
                <a:cs typeface="+mj-cs"/>
              </a:rPr>
              <a:t>폴더</a:t>
            </a:r>
            <a:endParaRPr lang="en-US" altLang="ko-KR" sz="2800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77910001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8EE415E-65C8-235B-240F-40A81E97C7C0}"/>
              </a:ext>
            </a:extLst>
          </p:cNvPr>
          <p:cNvSpPr txBox="1"/>
          <p:nvPr/>
        </p:nvSpPr>
        <p:spPr>
          <a:xfrm>
            <a:off x="3133552" y="2714844"/>
            <a:ext cx="6094826" cy="2145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dirty="0"/>
              <a:t>Docs </a:t>
            </a:r>
            <a:r>
              <a:rPr lang="ko-KR" altLang="en-US" dirty="0"/>
              <a:t>폴더는 웹을 만들면서 참고한 자료</a:t>
            </a:r>
            <a:r>
              <a:rPr lang="en-US" altLang="ko-KR" dirty="0"/>
              <a:t>(</a:t>
            </a:r>
            <a:r>
              <a:rPr lang="ko-KR" altLang="en-US" dirty="0"/>
              <a:t>레퍼런스 사이트 링크</a:t>
            </a:r>
            <a:r>
              <a:rPr lang="en-US" altLang="ko-KR" dirty="0"/>
              <a:t>, </a:t>
            </a:r>
            <a:r>
              <a:rPr lang="ko-KR" altLang="en-US" dirty="0"/>
              <a:t>스크롤 트리거 공부한 것들</a:t>
            </a:r>
            <a:r>
              <a:rPr lang="en-US" altLang="ko-KR" dirty="0"/>
              <a:t>, </a:t>
            </a:r>
            <a:r>
              <a:rPr lang="ko-KR" altLang="en-US" dirty="0"/>
              <a:t>각종 아이디어 메모장에 적어놓은 것들을 모아놓은 것</a:t>
            </a:r>
            <a:r>
              <a:rPr lang="en-US" altLang="ko-KR" dirty="0"/>
              <a:t>)</a:t>
            </a:r>
            <a:r>
              <a:rPr lang="ko-KR" altLang="en-US" dirty="0"/>
              <a:t>들을 모아놓은 폴더</a:t>
            </a:r>
            <a:r>
              <a:rPr lang="en-US" altLang="ko-KR" dirty="0"/>
              <a:t>.</a:t>
            </a:r>
          </a:p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altLang="ko-KR" sz="1800" dirty="0"/>
          </a:p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dirty="0"/>
              <a:t>이는 </a:t>
            </a:r>
            <a:r>
              <a:rPr lang="en-US" altLang="ko-KR" dirty="0"/>
              <a:t>git</a:t>
            </a:r>
            <a:r>
              <a:rPr lang="ko-KR" altLang="en-US" dirty="0"/>
              <a:t>에서 </a:t>
            </a:r>
            <a:r>
              <a:rPr lang="en-US" altLang="ko-KR" dirty="0" err="1"/>
              <a:t>gitignore</a:t>
            </a:r>
            <a:r>
              <a:rPr lang="ko-KR" altLang="en-US" dirty="0"/>
              <a:t>로 무시되어 </a:t>
            </a:r>
            <a:r>
              <a:rPr lang="en-US" altLang="ko-KR" dirty="0" err="1"/>
              <a:t>github</a:t>
            </a:r>
            <a:r>
              <a:rPr lang="ko-KR" altLang="en-US" dirty="0"/>
              <a:t>에 올라가지 않음</a:t>
            </a:r>
            <a:r>
              <a:rPr lang="en-US" altLang="ko-KR" dirty="0"/>
              <a:t>.</a:t>
            </a:r>
          </a:p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altLang="ko-KR" sz="1800" dirty="0"/>
          </a:p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dirty="0"/>
              <a:t>즉</a:t>
            </a:r>
            <a:r>
              <a:rPr lang="en-US" altLang="ko-KR" dirty="0"/>
              <a:t>, ‘</a:t>
            </a:r>
            <a:r>
              <a:rPr lang="ko-KR" altLang="en-US" dirty="0"/>
              <a:t>실제 웹에 사용되지 않는 폴더임</a:t>
            </a:r>
            <a:r>
              <a:rPr lang="en-US" altLang="ko-KR" dirty="0"/>
              <a:t>＇</a:t>
            </a:r>
            <a:endParaRPr lang="en-US" altLang="ko-KR" sz="1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18E05AB-4A7F-8F3B-C023-A33165845C6E}"/>
              </a:ext>
            </a:extLst>
          </p:cNvPr>
          <p:cNvSpPr txBox="1"/>
          <p:nvPr/>
        </p:nvSpPr>
        <p:spPr>
          <a:xfrm>
            <a:off x="1422038" y="1383157"/>
            <a:ext cx="8769350" cy="8738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2800" dirty="0">
                <a:latin typeface="+mj-lt"/>
                <a:ea typeface="+mj-ea"/>
                <a:cs typeface="+mj-cs"/>
              </a:rPr>
              <a:t>Docs </a:t>
            </a:r>
            <a:r>
              <a:rPr lang="ko-KR" altLang="en-US" sz="2800" dirty="0">
                <a:latin typeface="+mj-lt"/>
                <a:ea typeface="+mj-ea"/>
                <a:cs typeface="+mj-cs"/>
              </a:rPr>
              <a:t>폴더</a:t>
            </a:r>
            <a:endParaRPr lang="en-US" altLang="ko-KR" sz="2800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8572985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896C771-D081-8C3A-2E54-0E207448E8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921" y="621059"/>
            <a:ext cx="10515600" cy="5860704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/>
              <a:t>✔️</a:t>
            </a:r>
            <a:r>
              <a:rPr lang="ko-KR" altLang="en-US" dirty="0">
                <a:latin typeface="Spoqa Han Sans Neo" panose="020B0500000000000000" pitchFamily="34" charset="-127"/>
                <a:ea typeface="Spoqa Han Sans Neo" panose="020B0500000000000000" pitchFamily="34" charset="-127"/>
              </a:rPr>
              <a:t>컬러 팔레트</a:t>
            </a:r>
            <a:endParaRPr lang="ja-JP" altLang="en-US" dirty="0">
              <a:latin typeface="Spoqa Han Sans Neo" panose="020B0500000000000000" pitchFamily="34" charset="-127"/>
              <a:ea typeface="Spoqa Han Sans Neo" panose="020B0500000000000000" pitchFamily="34" charset="-127"/>
            </a:endParaRPr>
          </a:p>
          <a:p>
            <a:pPr marL="0" indent="0">
              <a:buNone/>
            </a:pPr>
            <a:endParaRPr lang="ja-JP" altLang="en-US" dirty="0">
              <a:latin typeface="Spoqa Han Sans Neo" panose="020B0500000000000000" pitchFamily="34" charset="-127"/>
              <a:ea typeface="Spoqa Han Sans Neo" panose="020B0500000000000000" pitchFamily="34" charset="-127"/>
            </a:endParaRPr>
          </a:p>
          <a:p>
            <a:pPr marL="0" indent="0">
              <a:buNone/>
            </a:pPr>
            <a:endParaRPr lang="ja-JP" altLang="en-US" dirty="0">
              <a:latin typeface="Spoqa Han Sans Neo" panose="020B0500000000000000" pitchFamily="34" charset="-127"/>
              <a:ea typeface="Spoqa Han Sans Neo" panose="020B0500000000000000" pitchFamily="34" charset="-127"/>
            </a:endParaRPr>
          </a:p>
          <a:p>
            <a:pPr marL="0" indent="0">
              <a:buNone/>
            </a:pPr>
            <a:endParaRPr lang="ja-JP" altLang="en-US" dirty="0">
              <a:latin typeface="Spoqa Han Sans Neo" panose="020B0500000000000000" pitchFamily="34" charset="-127"/>
              <a:ea typeface="Spoqa Han Sans Neo" panose="020B0500000000000000" pitchFamily="34" charset="-127"/>
            </a:endParaRP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✔️폰트 스타일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>
                <a:latin typeface="Spoqa Han Sans Neo" panose="020B0500000000000000" pitchFamily="34" charset="-127"/>
                <a:ea typeface="Spoqa Han Sans Neo" panose="020B0500000000000000" pitchFamily="34" charset="-127"/>
              </a:rPr>
              <a:t>	</a:t>
            </a:r>
            <a:r>
              <a:rPr lang="ko-KR" altLang="en-US" sz="2400" dirty="0">
                <a:latin typeface="Spoqa Han Sans Neo" panose="020B0500000000000000" pitchFamily="34" charset="-127"/>
                <a:ea typeface="Spoqa Han Sans Neo" panose="020B0500000000000000" pitchFamily="34" charset="-127"/>
              </a:rPr>
              <a:t>한</a:t>
            </a:r>
            <a:r>
              <a:rPr lang="en-US" altLang="ko-KR" sz="2400" dirty="0">
                <a:latin typeface="Spoqa Han Sans Neo" panose="020B0500000000000000" pitchFamily="34" charset="-127"/>
                <a:ea typeface="Spoqa Han Sans Neo" panose="020B0500000000000000" pitchFamily="34" charset="-127"/>
              </a:rPr>
              <a:t>/</a:t>
            </a:r>
            <a:r>
              <a:rPr lang="ko-KR" altLang="en-US" sz="2400" dirty="0">
                <a:latin typeface="Spoqa Han Sans Neo" panose="020B0500000000000000" pitchFamily="34" charset="-127"/>
                <a:ea typeface="Spoqa Han Sans Neo" panose="020B0500000000000000" pitchFamily="34" charset="-127"/>
              </a:rPr>
              <a:t>영 대체 폰트 혼합 사용</a:t>
            </a:r>
            <a:endParaRPr lang="en-US" altLang="ko-KR" sz="2400" dirty="0">
              <a:latin typeface="Spoqa Han Sans Neo" panose="020B0500000000000000" pitchFamily="34" charset="-127"/>
              <a:ea typeface="Spoqa Han Sans Neo" panose="020B0500000000000000" pitchFamily="34" charset="-127"/>
            </a:endParaRPr>
          </a:p>
          <a:p>
            <a:pPr marL="0" indent="0">
              <a:buNone/>
            </a:pPr>
            <a:r>
              <a:rPr lang="en-US" altLang="ko-KR" sz="2400" dirty="0">
                <a:latin typeface="Spoqa Han Sans Neo" panose="020B0500000000000000" pitchFamily="34" charset="-127"/>
                <a:ea typeface="Spoqa Han Sans Neo" panose="020B0500000000000000" pitchFamily="34" charset="-127"/>
              </a:rPr>
              <a:t>	</a:t>
            </a:r>
            <a:r>
              <a:rPr lang="ko-KR" altLang="en-US" sz="2400" dirty="0">
                <a:latin typeface="Spoqa Han Sans Neo" panose="020B0500000000000000" pitchFamily="34" charset="-127"/>
                <a:ea typeface="Spoqa Han Sans Neo" panose="020B0500000000000000" pitchFamily="34" charset="-127"/>
              </a:rPr>
              <a:t>조합 </a:t>
            </a:r>
            <a:r>
              <a:rPr lang="en-US" altLang="ko-KR" sz="2400" dirty="0">
                <a:latin typeface="Spoqa Han Sans Neo" panose="020B0500000000000000" pitchFamily="34" charset="-127"/>
                <a:ea typeface="Spoqa Han Sans Neo" panose="020B0500000000000000" pitchFamily="34" charset="-127"/>
              </a:rPr>
              <a:t>1. </a:t>
            </a:r>
            <a:r>
              <a:rPr lang="en-US" altLang="ko-KR" sz="2400" dirty="0">
                <a:latin typeface="Manrope" pitchFamily="2" charset="0"/>
                <a:ea typeface="Spoqa Han Sans Neo" panose="020B0500000000000000" pitchFamily="34" charset="-127"/>
              </a:rPr>
              <a:t>Manrope</a:t>
            </a:r>
            <a:r>
              <a:rPr lang="en-US" altLang="ko-KR" sz="2400" dirty="0">
                <a:latin typeface="Spoqa Han Sans Neo" panose="020B0500000000000000" pitchFamily="34" charset="-127"/>
                <a:ea typeface="Spoqa Han Sans Neo" panose="020B0500000000000000" pitchFamily="34" charset="-127"/>
              </a:rPr>
              <a:t> + </a:t>
            </a:r>
            <a:r>
              <a:rPr lang="en-US" altLang="ko-KR" sz="2400" dirty="0" err="1">
                <a:latin typeface="Spoqa Han Sans Neo" panose="020B0500000000000000" pitchFamily="34" charset="-127"/>
                <a:ea typeface="Spoqa Han Sans Neo" panose="020B0500000000000000" pitchFamily="34" charset="-127"/>
              </a:rPr>
              <a:t>Spoqa</a:t>
            </a:r>
            <a:r>
              <a:rPr lang="en-US" altLang="ko-KR" sz="2400" dirty="0">
                <a:latin typeface="Spoqa Han Sans Neo" panose="020B0500000000000000" pitchFamily="34" charset="-127"/>
                <a:ea typeface="Spoqa Han Sans Neo" panose="020B0500000000000000" pitchFamily="34" charset="-127"/>
              </a:rPr>
              <a:t> Han Sans Neo</a:t>
            </a:r>
          </a:p>
          <a:p>
            <a:pPr marL="0" indent="0">
              <a:buNone/>
            </a:pPr>
            <a:r>
              <a:rPr lang="en-US" altLang="ko-KR" sz="2400" dirty="0">
                <a:latin typeface="Spoqa Han Sans Neo" panose="020B0500000000000000" pitchFamily="34" charset="-127"/>
                <a:ea typeface="Spoqa Han Sans Neo" panose="020B0500000000000000" pitchFamily="34" charset="-127"/>
              </a:rPr>
              <a:t>	</a:t>
            </a:r>
            <a:r>
              <a:rPr lang="ko-KR" altLang="en-US" sz="2400" dirty="0">
                <a:latin typeface="Spoqa Han Sans Neo" panose="020B0500000000000000" pitchFamily="34" charset="-127"/>
                <a:ea typeface="Spoqa Han Sans Neo" panose="020B0500000000000000" pitchFamily="34" charset="-127"/>
              </a:rPr>
              <a:t>조합 </a:t>
            </a:r>
            <a:r>
              <a:rPr lang="en-US" altLang="ko-KR" sz="2400" dirty="0">
                <a:latin typeface="Spoqa Han Sans Neo" panose="020B0500000000000000" pitchFamily="34" charset="-127"/>
                <a:ea typeface="Spoqa Han Sans Neo" panose="020B0500000000000000" pitchFamily="34" charset="-127"/>
              </a:rPr>
              <a:t>2. </a:t>
            </a:r>
            <a:r>
              <a:rPr lang="en-US" altLang="ko-KR" sz="2400" dirty="0">
                <a:latin typeface="Inter" panose="02000503000000020004" pitchFamily="2" charset="0"/>
                <a:ea typeface="Inter" panose="02000503000000020004" pitchFamily="2" charset="0"/>
              </a:rPr>
              <a:t>Inter</a:t>
            </a:r>
            <a:r>
              <a:rPr lang="en-US" altLang="ko-KR" sz="2400" dirty="0">
                <a:latin typeface="Spoqa Han Sans Neo" panose="020B0500000000000000" pitchFamily="34" charset="-127"/>
                <a:ea typeface="Spoqa Han Sans Neo" panose="020B0500000000000000" pitchFamily="34" charset="-127"/>
              </a:rPr>
              <a:t> + </a:t>
            </a:r>
            <a:r>
              <a:rPr lang="en-US" altLang="ko-KR" sz="24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Pretendard</a:t>
            </a:r>
            <a:r>
              <a:rPr lang="en-US" altLang="ko-KR" sz="2400" dirty="0">
                <a:latin typeface="Spoqa Han Sans Neo" panose="020B0500000000000000" pitchFamily="34" charset="-127"/>
                <a:ea typeface="Spoqa Han Sans Neo" panose="020B0500000000000000" pitchFamily="34" charset="-127"/>
              </a:rPr>
              <a:t> </a:t>
            </a:r>
            <a:endParaRPr lang="en-US" altLang="ko-KR" dirty="0">
              <a:latin typeface="Spoqa Han Sans Neo" panose="020B0500000000000000" pitchFamily="34" charset="-127"/>
              <a:ea typeface="Spoqa Han Sans Neo" panose="020B0500000000000000" pitchFamily="34" charset="-127"/>
            </a:endParaRPr>
          </a:p>
          <a:p>
            <a:pPr marL="0" indent="0">
              <a:buNone/>
            </a:pPr>
            <a:endParaRPr lang="en-US" altLang="ko-KR" dirty="0">
              <a:latin typeface="Spoqa Han Sans Neo" panose="020B0500000000000000" pitchFamily="34" charset="-127"/>
              <a:ea typeface="Spoqa Han Sans Neo" panose="020B0500000000000000" pitchFamily="34" charset="-127"/>
            </a:endParaRPr>
          </a:p>
        </p:txBody>
      </p:sp>
      <p:pic>
        <p:nvPicPr>
          <p:cNvPr id="6" name="그래픽 5">
            <a:extLst>
              <a:ext uri="{FF2B5EF4-FFF2-40B4-BE49-F238E27FC236}">
                <a16:creationId xmlns:a16="http://schemas.microsoft.com/office/drawing/2014/main" id="{7657DC00-3E99-DF89-D1A5-83ADA5894A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8253" y="1342578"/>
            <a:ext cx="6894442" cy="962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05145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7FEC5A7-6961-DF28-76B3-FDDA757AD587}"/>
              </a:ext>
            </a:extLst>
          </p:cNvPr>
          <p:cNvSpPr txBox="1"/>
          <p:nvPr/>
        </p:nvSpPr>
        <p:spPr>
          <a:xfrm>
            <a:off x="3736526" y="1601662"/>
            <a:ext cx="6094826" cy="5909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1800" dirty="0"/>
              <a:t>웹에 사용되는 모든 요소들을 </a:t>
            </a:r>
            <a:r>
              <a:rPr lang="en-US" altLang="ko-KR" sz="1800" dirty="0"/>
              <a:t>categorize</a:t>
            </a:r>
            <a:r>
              <a:rPr lang="ko-KR" altLang="en-US" sz="1800" dirty="0"/>
              <a:t>해서 </a:t>
            </a:r>
            <a:r>
              <a:rPr lang="ko-KR" altLang="en-US" sz="1800" dirty="0" err="1"/>
              <a:t>분리해놓은</a:t>
            </a:r>
            <a:r>
              <a:rPr lang="ko-KR" altLang="en-US" sz="1800" dirty="0"/>
              <a:t> 폴더</a:t>
            </a:r>
            <a:r>
              <a:rPr lang="en-US" altLang="ko-KR" sz="1800" dirty="0"/>
              <a:t>. Image , icon, fonts, video</a:t>
            </a:r>
            <a:r>
              <a:rPr lang="ko-KR" altLang="en-US" sz="1800" dirty="0"/>
              <a:t>들로 이루어 진다</a:t>
            </a:r>
            <a:r>
              <a:rPr lang="en-US" altLang="ko-KR" sz="1800" dirty="0"/>
              <a:t>.</a:t>
            </a:r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05BFF9D4-4D6E-9569-859F-C15A20F2BD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09605" y="1279663"/>
            <a:ext cx="1238250" cy="14097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EE92875-1D47-0001-767E-7EACB1219E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4589" y="3536438"/>
            <a:ext cx="1448002" cy="65731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634E29A-19FF-A7C2-2027-76CB1D141D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22594" y="3674571"/>
            <a:ext cx="905001" cy="38105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19F57DF-8248-F2F2-9E11-FCAABC3FDF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81446" y="3075796"/>
            <a:ext cx="2029108" cy="170521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40727F5-2547-5EBE-D2B4-4C86FC572D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49967" y="2579349"/>
            <a:ext cx="4388703" cy="280857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C222678-143E-998C-96B1-7A0B825F1951}"/>
              </a:ext>
            </a:extLst>
          </p:cNvPr>
          <p:cNvSpPr txBox="1"/>
          <p:nvPr/>
        </p:nvSpPr>
        <p:spPr>
          <a:xfrm>
            <a:off x="500442" y="5387926"/>
            <a:ext cx="6094826" cy="5909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1800" dirty="0"/>
              <a:t>동시에 모든 폴더들은 그 안에서 각 섹션별로</a:t>
            </a:r>
            <a:r>
              <a:rPr lang="en-US" altLang="ko-KR" sz="1800" dirty="0"/>
              <a:t>, </a:t>
            </a:r>
            <a:r>
              <a:rPr lang="ko-KR" altLang="en-US" sz="1800" dirty="0"/>
              <a:t>용도별로 추가 </a:t>
            </a:r>
            <a:r>
              <a:rPr lang="en-US" altLang="ko-KR" sz="1800" dirty="0"/>
              <a:t>categorize</a:t>
            </a:r>
            <a:r>
              <a:rPr lang="ko-KR" altLang="en-US" sz="1800" dirty="0"/>
              <a:t>가 되어 있다</a:t>
            </a:r>
            <a:r>
              <a:rPr lang="en-US" altLang="ko-KR" sz="1800" dirty="0"/>
              <a:t>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8" name="잉크 17">
                <a:extLst>
                  <a:ext uri="{FF2B5EF4-FFF2-40B4-BE49-F238E27FC236}">
                    <a16:creationId xmlns:a16="http://schemas.microsoft.com/office/drawing/2014/main" id="{72810F68-EC59-07D9-35CA-4340CF23F44A}"/>
                  </a:ext>
                </a:extLst>
              </p14:cNvPr>
              <p14:cNvContentPartPr/>
              <p14:nvPr/>
            </p14:nvContentPartPr>
            <p14:xfrm>
              <a:off x="2729557" y="3624089"/>
              <a:ext cx="450000" cy="179640"/>
            </p14:xfrm>
          </p:contentPart>
        </mc:Choice>
        <mc:Fallback xmlns="">
          <p:pic>
            <p:nvPicPr>
              <p:cNvPr id="18" name="잉크 17">
                <a:extLst>
                  <a:ext uri="{FF2B5EF4-FFF2-40B4-BE49-F238E27FC236}">
                    <a16:creationId xmlns:a16="http://schemas.microsoft.com/office/drawing/2014/main" id="{72810F68-EC59-07D9-35CA-4340CF23F44A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723437" y="3617969"/>
                <a:ext cx="462240" cy="191880"/>
              </a:xfrm>
              <a:prstGeom prst="rect">
                <a:avLst/>
              </a:prstGeom>
            </p:spPr>
          </p:pic>
        </mc:Fallback>
      </mc:AlternateContent>
      <p:grpSp>
        <p:nvGrpSpPr>
          <p:cNvPr id="21" name="그룹 20">
            <a:extLst>
              <a:ext uri="{FF2B5EF4-FFF2-40B4-BE49-F238E27FC236}">
                <a16:creationId xmlns:a16="http://schemas.microsoft.com/office/drawing/2014/main" id="{C75F5174-AEC5-54B9-77B7-6C6BC3537BCD}"/>
              </a:ext>
            </a:extLst>
          </p:cNvPr>
          <p:cNvGrpSpPr/>
          <p:nvPr/>
        </p:nvGrpSpPr>
        <p:grpSpPr>
          <a:xfrm>
            <a:off x="4392757" y="3453089"/>
            <a:ext cx="3228120" cy="218160"/>
            <a:chOff x="4392757" y="3453089"/>
            <a:chExt cx="3228120" cy="218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937F7F7D-A9A7-703B-8279-9A8135CBDC7E}"/>
                    </a:ext>
                  </a:extLst>
                </p14:cNvPr>
                <p14:cNvContentPartPr/>
                <p14:nvPr/>
              </p14:nvContentPartPr>
              <p14:xfrm>
                <a:off x="4392757" y="3551369"/>
                <a:ext cx="751320" cy="119880"/>
              </p14:xfrm>
            </p:contentPart>
          </mc:Choice>
          <mc:Fallback xmlns=""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937F7F7D-A9A7-703B-8279-9A8135CBDC7E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386637" y="3545249"/>
                  <a:ext cx="76356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A0DFF298-5BC3-00CB-51B8-9168569A0CA3}"/>
                    </a:ext>
                  </a:extLst>
                </p14:cNvPr>
                <p14:cNvContentPartPr/>
                <p14:nvPr/>
              </p14:nvContentPartPr>
              <p14:xfrm>
                <a:off x="6069277" y="3453089"/>
                <a:ext cx="1551600" cy="184680"/>
              </p14:xfrm>
            </p:contentPart>
          </mc:Choice>
          <mc:Fallback xmlns=""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A0DFF298-5BC3-00CB-51B8-9168569A0CA3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063157" y="3446969"/>
                  <a:ext cx="1563840" cy="196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2" name="잉크 21">
                <a:extLst>
                  <a:ext uri="{FF2B5EF4-FFF2-40B4-BE49-F238E27FC236}">
                    <a16:creationId xmlns:a16="http://schemas.microsoft.com/office/drawing/2014/main" id="{4FFE877B-376A-6777-D7A2-16DBA80F5A86}"/>
                  </a:ext>
                </a:extLst>
              </p14:cNvPr>
              <p14:cNvContentPartPr/>
              <p14:nvPr/>
            </p14:nvContentPartPr>
            <p14:xfrm>
              <a:off x="1740997" y="2212889"/>
              <a:ext cx="611280" cy="1501560"/>
            </p14:xfrm>
          </p:contentPart>
        </mc:Choice>
        <mc:Fallback xmlns="">
          <p:pic>
            <p:nvPicPr>
              <p:cNvPr id="22" name="잉크 21">
                <a:extLst>
                  <a:ext uri="{FF2B5EF4-FFF2-40B4-BE49-F238E27FC236}">
                    <a16:creationId xmlns:a16="http://schemas.microsoft.com/office/drawing/2014/main" id="{4FFE877B-376A-6777-D7A2-16DBA80F5A86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734877" y="2206769"/>
                <a:ext cx="623520" cy="151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4" name="잉크 23">
                <a:extLst>
                  <a:ext uri="{FF2B5EF4-FFF2-40B4-BE49-F238E27FC236}">
                    <a16:creationId xmlns:a16="http://schemas.microsoft.com/office/drawing/2014/main" id="{B75E772F-3BA9-6CC8-203C-964BB8F56813}"/>
                  </a:ext>
                </a:extLst>
              </p14:cNvPr>
              <p14:cNvContentPartPr/>
              <p14:nvPr/>
            </p14:nvContentPartPr>
            <p14:xfrm>
              <a:off x="3193597" y="1072769"/>
              <a:ext cx="907920" cy="1054440"/>
            </p14:xfrm>
          </p:contentPart>
        </mc:Choice>
        <mc:Fallback xmlns="">
          <p:pic>
            <p:nvPicPr>
              <p:cNvPr id="24" name="잉크 23">
                <a:extLst>
                  <a:ext uri="{FF2B5EF4-FFF2-40B4-BE49-F238E27FC236}">
                    <a16:creationId xmlns:a16="http://schemas.microsoft.com/office/drawing/2014/main" id="{B75E772F-3BA9-6CC8-203C-964BB8F56813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187477" y="1066649"/>
                <a:ext cx="920160" cy="106668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CE839BCC-04DE-842D-2260-6D1281C0DC1A}"/>
              </a:ext>
            </a:extLst>
          </p:cNvPr>
          <p:cNvSpPr txBox="1"/>
          <p:nvPr/>
        </p:nvSpPr>
        <p:spPr>
          <a:xfrm>
            <a:off x="500442" y="212320"/>
            <a:ext cx="8769350" cy="8738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2800" dirty="0">
                <a:latin typeface="+mj-lt"/>
                <a:ea typeface="+mj-ea"/>
                <a:cs typeface="+mj-cs"/>
              </a:rPr>
              <a:t>Public </a:t>
            </a:r>
            <a:r>
              <a:rPr lang="ko-KR" altLang="en-US" sz="2800" dirty="0">
                <a:latin typeface="+mj-lt"/>
                <a:ea typeface="+mj-ea"/>
                <a:cs typeface="+mj-cs"/>
              </a:rPr>
              <a:t>폴더</a:t>
            </a:r>
            <a:endParaRPr lang="en-US" altLang="ko-KR" sz="2800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8293080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15E48B2-D04E-3ABC-8813-7B2D209569B1}"/>
              </a:ext>
            </a:extLst>
          </p:cNvPr>
          <p:cNvSpPr txBox="1"/>
          <p:nvPr/>
        </p:nvSpPr>
        <p:spPr>
          <a:xfrm>
            <a:off x="1800854" y="180156"/>
            <a:ext cx="6094826" cy="3416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dirty="0"/>
              <a:t>Html,</a:t>
            </a:r>
            <a:r>
              <a:rPr lang="ko-KR" altLang="en-US" dirty="0"/>
              <a:t> </a:t>
            </a:r>
            <a:r>
              <a:rPr lang="en-US" altLang="ko-KR" dirty="0" err="1"/>
              <a:t>css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 err="1"/>
              <a:t>javascript</a:t>
            </a:r>
            <a:r>
              <a:rPr lang="ko-KR" altLang="en-US" dirty="0"/>
              <a:t>를 분류별로 모아 놓은 폴더다</a:t>
            </a:r>
            <a:endParaRPr lang="en-US" altLang="ko-KR" sz="1800" dirty="0"/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6A352AB9-C672-E71A-2D55-E8ABF59BA4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7943" y="3134164"/>
            <a:ext cx="1038225" cy="1524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8C83101-68D3-D742-CFD6-09C50F76C0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8213" y="669388"/>
            <a:ext cx="1123500" cy="312888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F21BBE5-58BA-557F-0FCF-95A4E3EE31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82318" y="3538926"/>
            <a:ext cx="819264" cy="71447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A9B9BF6-6982-DEDC-1FE7-FECA955A3E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00854" y="4388918"/>
            <a:ext cx="1486107" cy="781159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556EB1A-CF0B-1B8E-9193-C0E50F677C1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74613" y="3798277"/>
            <a:ext cx="1552792" cy="2972215"/>
          </a:xfrm>
          <a:prstGeom prst="rect">
            <a:avLst/>
          </a:prstGeom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306DFBD6-EDE2-56E4-8BF1-B2409DD05CDA}"/>
              </a:ext>
            </a:extLst>
          </p:cNvPr>
          <p:cNvGrpSpPr/>
          <p:nvPr/>
        </p:nvGrpSpPr>
        <p:grpSpPr>
          <a:xfrm>
            <a:off x="801554" y="2306437"/>
            <a:ext cx="3266640" cy="3819960"/>
            <a:chOff x="801554" y="2306437"/>
            <a:chExt cx="3266640" cy="38199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BC1C6102-D4E8-C8D3-BEE4-E4B0C7984B69}"/>
                    </a:ext>
                  </a:extLst>
                </p14:cNvPr>
                <p14:cNvContentPartPr/>
                <p14:nvPr/>
              </p14:nvContentPartPr>
              <p14:xfrm>
                <a:off x="801554" y="4536637"/>
                <a:ext cx="3266640" cy="1589760"/>
              </p14:xfrm>
            </p:contentPart>
          </mc:Choice>
          <mc:Fallback xmlns=""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BC1C6102-D4E8-C8D3-BEE4-E4B0C7984B69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95434" y="4530517"/>
                  <a:ext cx="3278880" cy="160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8882F528-CF1D-297C-8F22-108E6776E719}"/>
                    </a:ext>
                  </a:extLst>
                </p14:cNvPr>
                <p14:cNvContentPartPr/>
                <p14:nvPr/>
              </p14:nvContentPartPr>
              <p14:xfrm>
                <a:off x="970394" y="4044157"/>
                <a:ext cx="905040" cy="599400"/>
              </p14:xfrm>
            </p:contentPart>
          </mc:Choice>
          <mc:Fallback xmlns=""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8882F528-CF1D-297C-8F22-108E6776E719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964274" y="4038037"/>
                  <a:ext cx="917280" cy="61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75EB9379-53EB-A2E9-BD80-E4311AF8E360}"/>
                    </a:ext>
                  </a:extLst>
                </p14:cNvPr>
                <p14:cNvContentPartPr/>
                <p14:nvPr/>
              </p14:nvContentPartPr>
              <p14:xfrm>
                <a:off x="1054994" y="3748957"/>
                <a:ext cx="2179080" cy="408600"/>
              </p14:xfrm>
            </p:contentPart>
          </mc:Choice>
          <mc:Fallback xmlns=""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75EB9379-53EB-A2E9-BD80-E4311AF8E360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048874" y="3742837"/>
                  <a:ext cx="2191320" cy="42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F11F930D-1E49-A64E-557D-7D9BB0019AE4}"/>
                    </a:ext>
                  </a:extLst>
                </p14:cNvPr>
                <p14:cNvContentPartPr/>
                <p14:nvPr/>
              </p14:nvContentPartPr>
              <p14:xfrm>
                <a:off x="892994" y="2306437"/>
                <a:ext cx="1065960" cy="1049040"/>
              </p14:xfrm>
            </p:contentPart>
          </mc:Choice>
          <mc:Fallback xmlns=""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F11F930D-1E49-A64E-557D-7D9BB0019AE4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886874" y="2300317"/>
                  <a:ext cx="1078200" cy="10612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545D8628-801C-50C8-1F3E-7921BABC3B66}"/>
              </a:ext>
            </a:extLst>
          </p:cNvPr>
          <p:cNvSpPr txBox="1"/>
          <p:nvPr/>
        </p:nvSpPr>
        <p:spPr>
          <a:xfrm>
            <a:off x="3673758" y="1571496"/>
            <a:ext cx="6096000" cy="19728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dirty="0"/>
              <a:t>각 </a:t>
            </a:r>
            <a:r>
              <a:rPr lang="en-US" altLang="ko-KR" dirty="0" err="1"/>
              <a:t>css</a:t>
            </a:r>
            <a:r>
              <a:rPr lang="ko-KR" altLang="en-US" dirty="0"/>
              <a:t>와 </a:t>
            </a:r>
            <a:r>
              <a:rPr lang="en-US" altLang="ko-KR" dirty="0" err="1"/>
              <a:t>javascript</a:t>
            </a:r>
            <a:r>
              <a:rPr lang="ko-KR" altLang="en-US" dirty="0"/>
              <a:t>는 이름별로 철저하게 용도가 나눠져 있다</a:t>
            </a:r>
            <a:r>
              <a:rPr lang="en-US" altLang="ko-KR" dirty="0"/>
              <a:t>.</a:t>
            </a:r>
          </a:p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altLang="ko-KR" sz="1800" dirty="0"/>
          </a:p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dirty="0"/>
              <a:t>이는 </a:t>
            </a:r>
            <a:r>
              <a:rPr lang="en-US" altLang="ko-KR" dirty="0"/>
              <a:t>‘ </a:t>
            </a:r>
            <a:r>
              <a:rPr lang="ko-KR" altLang="en-US" dirty="0"/>
              <a:t>유지보수와 수정을 용이하고 간편하게 하기 위함</a:t>
            </a:r>
            <a:r>
              <a:rPr lang="en-US" altLang="ko-KR" dirty="0"/>
              <a:t>‘ </a:t>
            </a:r>
          </a:p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altLang="ko-KR" dirty="0"/>
          </a:p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dirty="0"/>
              <a:t>다음 장에서 자세히 설명</a:t>
            </a:r>
            <a:endParaRPr lang="en-US" altLang="ko-KR" dirty="0"/>
          </a:p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altLang="ko-KR" sz="1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F7676E-8601-93B7-0746-AD94AC4755AF}"/>
              </a:ext>
            </a:extLst>
          </p:cNvPr>
          <p:cNvSpPr txBox="1"/>
          <p:nvPr/>
        </p:nvSpPr>
        <p:spPr>
          <a:xfrm>
            <a:off x="-3491681" y="-221854"/>
            <a:ext cx="8769350" cy="8738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2800" dirty="0" err="1">
                <a:latin typeface="+mj-lt"/>
                <a:ea typeface="+mj-ea"/>
                <a:cs typeface="+mj-cs"/>
              </a:rPr>
              <a:t>Src</a:t>
            </a:r>
            <a:r>
              <a:rPr lang="en-US" altLang="ko-KR" sz="2800" dirty="0">
                <a:latin typeface="+mj-lt"/>
                <a:ea typeface="+mj-ea"/>
                <a:cs typeface="+mj-cs"/>
              </a:rPr>
              <a:t> </a:t>
            </a:r>
            <a:r>
              <a:rPr lang="ko-KR" altLang="en-US" sz="2800" dirty="0">
                <a:latin typeface="+mj-lt"/>
                <a:ea typeface="+mj-ea"/>
                <a:cs typeface="+mj-cs"/>
              </a:rPr>
              <a:t>폴더</a:t>
            </a:r>
            <a:endParaRPr lang="en-US" altLang="ko-KR" sz="2800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98436628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2BCC2F4-B7E5-E6F9-98FC-16C2991E28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699" y="300111"/>
            <a:ext cx="2231756" cy="62153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1EB4278-B57E-021C-AEF0-A25665278B3C}"/>
              </a:ext>
            </a:extLst>
          </p:cNvPr>
          <p:cNvSpPr txBox="1"/>
          <p:nvPr/>
        </p:nvSpPr>
        <p:spPr>
          <a:xfrm>
            <a:off x="2730686" y="300111"/>
            <a:ext cx="6094826" cy="3416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1800" dirty="0" err="1"/>
              <a:t>Gsap</a:t>
            </a:r>
            <a:r>
              <a:rPr lang="en-US" altLang="ko-KR" sz="1800" dirty="0"/>
              <a:t> animation</a:t>
            </a:r>
            <a:r>
              <a:rPr lang="ko-KR" altLang="en-US" dirty="0"/>
              <a:t> 관련한 </a:t>
            </a:r>
            <a:r>
              <a:rPr lang="en-US" altLang="ko-KR" dirty="0" err="1"/>
              <a:t>css</a:t>
            </a:r>
            <a:r>
              <a:rPr lang="en-US" altLang="ko-KR" dirty="0"/>
              <a:t> </a:t>
            </a:r>
            <a:r>
              <a:rPr lang="ko-KR" altLang="en-US" dirty="0"/>
              <a:t>파일</a:t>
            </a:r>
            <a:endParaRPr lang="en-US" altLang="ko-K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DAA3B96-5B8B-737A-55E3-0E4DFBA69623}"/>
              </a:ext>
            </a:extLst>
          </p:cNvPr>
          <p:cNvSpPr txBox="1"/>
          <p:nvPr/>
        </p:nvSpPr>
        <p:spPr>
          <a:xfrm>
            <a:off x="2730686" y="730806"/>
            <a:ext cx="6094826" cy="3416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dirty="0"/>
              <a:t>Components</a:t>
            </a:r>
            <a:r>
              <a:rPr lang="ko-KR" altLang="en-US" dirty="0"/>
              <a:t>와 관련한 </a:t>
            </a:r>
            <a:r>
              <a:rPr lang="en-US" altLang="ko-KR" dirty="0" err="1"/>
              <a:t>css</a:t>
            </a:r>
            <a:r>
              <a:rPr lang="en-US" altLang="ko-KR" dirty="0"/>
              <a:t> </a:t>
            </a:r>
            <a:r>
              <a:rPr lang="ko-KR" altLang="en-US" dirty="0"/>
              <a:t>파일</a:t>
            </a:r>
            <a:r>
              <a:rPr lang="en-US" altLang="ko-KR" dirty="0"/>
              <a:t>, Ui, Modal </a:t>
            </a:r>
            <a:r>
              <a:rPr lang="ko-KR" altLang="en-US" dirty="0"/>
              <a:t>등</a:t>
            </a:r>
            <a:endParaRPr lang="en-US" altLang="ko-K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44B8B9-6842-16FB-3746-CC0A44BA9752}"/>
              </a:ext>
            </a:extLst>
          </p:cNvPr>
          <p:cNvSpPr txBox="1"/>
          <p:nvPr/>
        </p:nvSpPr>
        <p:spPr>
          <a:xfrm>
            <a:off x="2773117" y="1505157"/>
            <a:ext cx="6094826" cy="3416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dirty="0"/>
              <a:t>Index.html(</a:t>
            </a:r>
            <a:r>
              <a:rPr lang="ko-KR" altLang="en-US" dirty="0"/>
              <a:t>초기페이지</a:t>
            </a:r>
            <a:r>
              <a:rPr lang="en-US" altLang="ko-KR" dirty="0"/>
              <a:t>)</a:t>
            </a:r>
            <a:r>
              <a:rPr lang="ko-KR" altLang="en-US" dirty="0"/>
              <a:t>를 위한 </a:t>
            </a:r>
            <a:r>
              <a:rPr lang="en-US" altLang="ko-KR" dirty="0" err="1"/>
              <a:t>css</a:t>
            </a:r>
            <a:r>
              <a:rPr lang="en-US" altLang="ko-KR" dirty="0"/>
              <a:t> </a:t>
            </a:r>
            <a:r>
              <a:rPr lang="ko-KR" altLang="en-US" dirty="0"/>
              <a:t>파일</a:t>
            </a:r>
            <a:endParaRPr lang="en-US" altLang="ko-K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B39F195-1D4A-4F81-9CDB-C8FA4B8D0CF0}"/>
              </a:ext>
            </a:extLst>
          </p:cNvPr>
          <p:cNvSpPr txBox="1"/>
          <p:nvPr/>
        </p:nvSpPr>
        <p:spPr>
          <a:xfrm>
            <a:off x="2730686" y="2506597"/>
            <a:ext cx="6094826" cy="3416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dirty="0"/>
              <a:t>다운받은 로컬 폰트가 있다면 그것을 가져오는 </a:t>
            </a:r>
            <a:r>
              <a:rPr lang="en-US" altLang="ko-KR" dirty="0" err="1"/>
              <a:t>css</a:t>
            </a:r>
            <a:r>
              <a:rPr lang="en-US" altLang="ko-KR" dirty="0"/>
              <a:t> </a:t>
            </a:r>
            <a:r>
              <a:rPr lang="ko-KR" altLang="en-US" dirty="0"/>
              <a:t>파일</a:t>
            </a:r>
            <a:endParaRPr lang="en-US" altLang="ko-K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F216AEE-1BD2-2D97-B944-B131DAD29A01}"/>
              </a:ext>
            </a:extLst>
          </p:cNvPr>
          <p:cNvSpPr txBox="1"/>
          <p:nvPr/>
        </p:nvSpPr>
        <p:spPr>
          <a:xfrm>
            <a:off x="2730686" y="2950545"/>
            <a:ext cx="6094826" cy="3416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dirty="0"/>
              <a:t>폰트에 대한 정의를 해둔 </a:t>
            </a:r>
            <a:r>
              <a:rPr lang="en-US" altLang="ko-KR" dirty="0" err="1"/>
              <a:t>css</a:t>
            </a:r>
            <a:r>
              <a:rPr lang="en-US" altLang="ko-KR" dirty="0"/>
              <a:t> </a:t>
            </a:r>
            <a:r>
              <a:rPr lang="ko-KR" altLang="en-US" dirty="0"/>
              <a:t>파일</a:t>
            </a:r>
            <a:endParaRPr lang="en-US" altLang="ko-KR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00795C6-F2A1-E29A-CD09-2DE62575DCBE}"/>
              </a:ext>
            </a:extLst>
          </p:cNvPr>
          <p:cNvSpPr txBox="1"/>
          <p:nvPr/>
        </p:nvSpPr>
        <p:spPr>
          <a:xfrm>
            <a:off x="2730686" y="3394493"/>
            <a:ext cx="8725818" cy="5909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dirty="0"/>
              <a:t>전역 변수</a:t>
            </a:r>
            <a:r>
              <a:rPr lang="en-US" altLang="ko-KR" dirty="0"/>
              <a:t>, </a:t>
            </a:r>
            <a:r>
              <a:rPr lang="ko-KR" altLang="en-US" dirty="0"/>
              <a:t>전역 애니메이션</a:t>
            </a:r>
            <a:r>
              <a:rPr lang="en-US" altLang="ko-KR" dirty="0"/>
              <a:t>, </a:t>
            </a:r>
            <a:r>
              <a:rPr lang="ko-KR" altLang="en-US" dirty="0"/>
              <a:t>공통 클래스 등을 만들어 고</a:t>
            </a:r>
            <a:r>
              <a:rPr lang="en-US" altLang="ko-KR" dirty="0"/>
              <a:t>, landscape</a:t>
            </a:r>
            <a:r>
              <a:rPr lang="ko-KR" altLang="en-US" dirty="0"/>
              <a:t>와 </a:t>
            </a:r>
            <a:r>
              <a:rPr lang="en-US" altLang="ko-KR" dirty="0"/>
              <a:t>portrait</a:t>
            </a:r>
            <a:r>
              <a:rPr lang="ko-KR" altLang="en-US" dirty="0"/>
              <a:t>에 따른 이미지와 비디오 교체를 위한 </a:t>
            </a:r>
            <a:r>
              <a:rPr lang="en-US" altLang="ko-KR" dirty="0" err="1"/>
              <a:t>css</a:t>
            </a:r>
            <a:r>
              <a:rPr lang="en-US" altLang="ko-KR" dirty="0"/>
              <a:t> </a:t>
            </a:r>
            <a:r>
              <a:rPr lang="ko-KR" altLang="en-US" dirty="0"/>
              <a:t>파일</a:t>
            </a:r>
            <a:endParaRPr lang="en-US" altLang="ko-KR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44DEC2F-09E2-AF78-66EA-8AD97BBB1F9E}"/>
              </a:ext>
            </a:extLst>
          </p:cNvPr>
          <p:cNvSpPr txBox="1"/>
          <p:nvPr/>
        </p:nvSpPr>
        <p:spPr>
          <a:xfrm>
            <a:off x="2730686" y="4288054"/>
            <a:ext cx="8725818" cy="3416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dirty="0"/>
              <a:t>각각 상황에 맞는 미디어 쿼리 </a:t>
            </a:r>
            <a:r>
              <a:rPr lang="en-US" altLang="ko-KR" dirty="0" err="1"/>
              <a:t>css</a:t>
            </a:r>
            <a:r>
              <a:rPr lang="en-US" altLang="ko-KR" dirty="0"/>
              <a:t> </a:t>
            </a:r>
            <a:r>
              <a:rPr lang="ko-KR" altLang="en-US" dirty="0"/>
              <a:t>파일</a:t>
            </a:r>
            <a:endParaRPr lang="en-US" altLang="ko-KR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B11E465-CA7D-32B6-C3E9-8074D8B1FEF7}"/>
              </a:ext>
            </a:extLst>
          </p:cNvPr>
          <p:cNvSpPr txBox="1"/>
          <p:nvPr/>
        </p:nvSpPr>
        <p:spPr>
          <a:xfrm>
            <a:off x="2730686" y="5170284"/>
            <a:ext cx="8725818" cy="3416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dirty="0"/>
              <a:t>미디어 쿼리에서 세부적으로 나눠질 것을 제외한 전역 </a:t>
            </a:r>
            <a:r>
              <a:rPr lang="en-US" altLang="ko-KR" dirty="0" err="1"/>
              <a:t>css</a:t>
            </a:r>
            <a:r>
              <a:rPr lang="en-US" altLang="ko-KR" dirty="0"/>
              <a:t> </a:t>
            </a:r>
            <a:r>
              <a:rPr lang="ko-KR" altLang="en-US" dirty="0"/>
              <a:t>파일</a:t>
            </a:r>
            <a:endParaRPr lang="en-US" altLang="ko-KR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2858920-49EA-5FE2-82B5-E409BDCE46AA}"/>
              </a:ext>
            </a:extLst>
          </p:cNvPr>
          <p:cNvSpPr txBox="1"/>
          <p:nvPr/>
        </p:nvSpPr>
        <p:spPr>
          <a:xfrm>
            <a:off x="2730686" y="6058152"/>
            <a:ext cx="8725818" cy="3416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dirty="0"/>
              <a:t>Swiper.cdn.css</a:t>
            </a:r>
            <a:r>
              <a:rPr lang="ko-KR" altLang="en-US" dirty="0"/>
              <a:t>의 일부 요소를 </a:t>
            </a:r>
            <a:r>
              <a:rPr lang="en-US" altLang="ko-KR" dirty="0"/>
              <a:t>CLAYN</a:t>
            </a:r>
            <a:r>
              <a:rPr lang="ko-KR" altLang="en-US" dirty="0"/>
              <a:t>에 맞게 재수정한 </a:t>
            </a:r>
            <a:r>
              <a:rPr lang="en-US" altLang="ko-KR" dirty="0" err="1"/>
              <a:t>css</a:t>
            </a:r>
            <a:r>
              <a:rPr lang="en-US" altLang="ko-KR" dirty="0"/>
              <a:t> </a:t>
            </a:r>
            <a:r>
              <a:rPr lang="ko-KR" altLang="en-US" dirty="0"/>
              <a:t>파일</a:t>
            </a:r>
            <a:endParaRPr lang="en-US" altLang="ko-KR" dirty="0"/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">
            <p14:nvContentPartPr>
              <p14:cNvPr id="17" name="잉크 16">
                <a:extLst>
                  <a:ext uri="{FF2B5EF4-FFF2-40B4-BE49-F238E27FC236}">
                    <a16:creationId xmlns:a16="http://schemas.microsoft.com/office/drawing/2014/main" id="{28730FA3-1E04-993B-6BF8-1A493B23892D}"/>
                  </a:ext>
                </a:extLst>
              </p14:cNvPr>
              <p14:cNvContentPartPr/>
              <p14:nvPr/>
            </p14:nvContentPartPr>
            <p14:xfrm>
              <a:off x="2139877" y="436649"/>
              <a:ext cx="600840" cy="39600"/>
            </p14:xfrm>
          </p:contentPart>
        </mc:Choice>
        <mc:Fallback xmlns="">
          <p:pic>
            <p:nvPicPr>
              <p:cNvPr id="17" name="잉크 16">
                <a:extLst>
                  <a:ext uri="{FF2B5EF4-FFF2-40B4-BE49-F238E27FC236}">
                    <a16:creationId xmlns:a16="http://schemas.microsoft.com/office/drawing/2014/main" id="{28730FA3-1E04-993B-6BF8-1A493B23892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33757" y="430529"/>
                <a:ext cx="613080" cy="5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5">
            <p14:nvContentPartPr>
              <p14:cNvPr id="18" name="잉크 17">
                <a:extLst>
                  <a:ext uri="{FF2B5EF4-FFF2-40B4-BE49-F238E27FC236}">
                    <a16:creationId xmlns:a16="http://schemas.microsoft.com/office/drawing/2014/main" id="{C8177E8B-9653-8339-1CB2-8E3A039FD7AD}"/>
                  </a:ext>
                </a:extLst>
              </p14:cNvPr>
              <p14:cNvContentPartPr/>
              <p14:nvPr/>
            </p14:nvContentPartPr>
            <p14:xfrm>
              <a:off x="2199637" y="874049"/>
              <a:ext cx="507240" cy="106920"/>
            </p14:xfrm>
          </p:contentPart>
        </mc:Choice>
        <mc:Fallback xmlns="">
          <p:pic>
            <p:nvPicPr>
              <p:cNvPr id="18" name="잉크 17">
                <a:extLst>
                  <a:ext uri="{FF2B5EF4-FFF2-40B4-BE49-F238E27FC236}">
                    <a16:creationId xmlns:a16="http://schemas.microsoft.com/office/drawing/2014/main" id="{C8177E8B-9653-8339-1CB2-8E3A039FD7A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193517" y="867929"/>
                <a:ext cx="519480" cy="11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7">
            <p14:nvContentPartPr>
              <p14:cNvPr id="20" name="잉크 19">
                <a:extLst>
                  <a:ext uri="{FF2B5EF4-FFF2-40B4-BE49-F238E27FC236}">
                    <a16:creationId xmlns:a16="http://schemas.microsoft.com/office/drawing/2014/main" id="{907A71B8-FC80-CF68-4ED5-FE579E7DFE64}"/>
                  </a:ext>
                </a:extLst>
              </p14:cNvPr>
              <p14:cNvContentPartPr/>
              <p14:nvPr/>
            </p14:nvContentPartPr>
            <p14:xfrm>
              <a:off x="1815157" y="2708969"/>
              <a:ext cx="891720" cy="21240"/>
            </p14:xfrm>
          </p:contentPart>
        </mc:Choice>
        <mc:Fallback xmlns="">
          <p:pic>
            <p:nvPicPr>
              <p:cNvPr id="20" name="잉크 19">
                <a:extLst>
                  <a:ext uri="{FF2B5EF4-FFF2-40B4-BE49-F238E27FC236}">
                    <a16:creationId xmlns:a16="http://schemas.microsoft.com/office/drawing/2014/main" id="{907A71B8-FC80-CF68-4ED5-FE579E7DFE64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809037" y="2702849"/>
                <a:ext cx="903960" cy="3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9">
            <p14:nvContentPartPr>
              <p14:cNvPr id="21" name="잉크 20">
                <a:extLst>
                  <a:ext uri="{FF2B5EF4-FFF2-40B4-BE49-F238E27FC236}">
                    <a16:creationId xmlns:a16="http://schemas.microsoft.com/office/drawing/2014/main" id="{E16F9B81-38F4-C58A-F789-91F271979295}"/>
                  </a:ext>
                </a:extLst>
              </p14:cNvPr>
              <p14:cNvContentPartPr/>
              <p14:nvPr/>
            </p14:nvContentPartPr>
            <p14:xfrm>
              <a:off x="2014237" y="3066449"/>
              <a:ext cx="741240" cy="120600"/>
            </p14:xfrm>
          </p:contentPart>
        </mc:Choice>
        <mc:Fallback xmlns="">
          <p:pic>
            <p:nvPicPr>
              <p:cNvPr id="21" name="잉크 20">
                <a:extLst>
                  <a:ext uri="{FF2B5EF4-FFF2-40B4-BE49-F238E27FC236}">
                    <a16:creationId xmlns:a16="http://schemas.microsoft.com/office/drawing/2014/main" id="{E16F9B81-38F4-C58A-F789-91F271979295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008117" y="3060329"/>
                <a:ext cx="753480" cy="13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">
            <p14:nvContentPartPr>
              <p14:cNvPr id="22" name="잉크 21">
                <a:extLst>
                  <a:ext uri="{FF2B5EF4-FFF2-40B4-BE49-F238E27FC236}">
                    <a16:creationId xmlns:a16="http://schemas.microsoft.com/office/drawing/2014/main" id="{18BD0272-8BDD-EB31-1A58-3F8EF29CDFAC}"/>
                  </a:ext>
                </a:extLst>
              </p14:cNvPr>
              <p14:cNvContentPartPr/>
              <p14:nvPr/>
            </p14:nvContentPartPr>
            <p14:xfrm>
              <a:off x="1821997" y="3671969"/>
              <a:ext cx="959760" cy="32760"/>
            </p14:xfrm>
          </p:contentPart>
        </mc:Choice>
        <mc:Fallback xmlns="">
          <p:pic>
            <p:nvPicPr>
              <p:cNvPr id="22" name="잉크 21">
                <a:extLst>
                  <a:ext uri="{FF2B5EF4-FFF2-40B4-BE49-F238E27FC236}">
                    <a16:creationId xmlns:a16="http://schemas.microsoft.com/office/drawing/2014/main" id="{18BD0272-8BDD-EB31-1A58-3F8EF29CDFAC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815877" y="3665849"/>
                <a:ext cx="972000" cy="45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6" name="그룹 25">
            <a:extLst>
              <a:ext uri="{FF2B5EF4-FFF2-40B4-BE49-F238E27FC236}">
                <a16:creationId xmlns:a16="http://schemas.microsoft.com/office/drawing/2014/main" id="{C4E21983-6498-F7BF-885C-50DE736E9201}"/>
              </a:ext>
            </a:extLst>
          </p:cNvPr>
          <p:cNvGrpSpPr/>
          <p:nvPr/>
        </p:nvGrpSpPr>
        <p:grpSpPr>
          <a:xfrm>
            <a:off x="2491237" y="4121249"/>
            <a:ext cx="396000" cy="815400"/>
            <a:chOff x="2491237" y="4121249"/>
            <a:chExt cx="396000" cy="81540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A67889D7-5BF7-4769-067D-68B290BD93AB}"/>
                    </a:ext>
                  </a:extLst>
                </p14:cNvPr>
                <p14:cNvContentPartPr/>
                <p14:nvPr/>
              </p14:nvContentPartPr>
              <p14:xfrm>
                <a:off x="2637037" y="4121249"/>
                <a:ext cx="121320" cy="352440"/>
              </p14:xfrm>
            </p:contentPart>
          </mc:Choice>
          <mc:Fallback xmlns=""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A67889D7-5BF7-4769-067D-68B290BD93AB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630917" y="4115129"/>
                  <a:ext cx="133560" cy="36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">
              <p14:nvContentPartPr>
                <p14:cNvPr id="24" name="잉크 23">
                  <a:extLst>
                    <a:ext uri="{FF2B5EF4-FFF2-40B4-BE49-F238E27FC236}">
                      <a16:creationId xmlns:a16="http://schemas.microsoft.com/office/drawing/2014/main" id="{6050E67B-CCB1-D6CC-C000-FAE8BFA53B87}"/>
                    </a:ext>
                  </a:extLst>
                </p14:cNvPr>
                <p14:cNvContentPartPr/>
                <p14:nvPr/>
              </p14:nvContentPartPr>
              <p14:xfrm>
                <a:off x="2537317" y="4466129"/>
                <a:ext cx="251640" cy="32760"/>
              </p14:xfrm>
            </p:contentPart>
          </mc:Choice>
          <mc:Fallback xmlns="">
            <p:pic>
              <p:nvPicPr>
                <p:cNvPr id="24" name="잉크 23">
                  <a:extLst>
                    <a:ext uri="{FF2B5EF4-FFF2-40B4-BE49-F238E27FC236}">
                      <a16:creationId xmlns:a16="http://schemas.microsoft.com/office/drawing/2014/main" id="{6050E67B-CCB1-D6CC-C000-FAE8BFA53B87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531197" y="4460009"/>
                  <a:ext cx="26388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7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78136AE6-609C-9034-D067-EA5DBC50F3D9}"/>
                    </a:ext>
                  </a:extLst>
                </p14:cNvPr>
                <p14:cNvContentPartPr/>
                <p14:nvPr/>
              </p14:nvContentPartPr>
              <p14:xfrm>
                <a:off x="2491237" y="4478009"/>
                <a:ext cx="396000" cy="458640"/>
              </p14:xfrm>
            </p:contentPart>
          </mc:Choice>
          <mc:Fallback xmlns=""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78136AE6-609C-9034-D067-EA5DBC50F3D9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2485117" y="4471889"/>
                  <a:ext cx="408240" cy="470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9">
            <p14:nvContentPartPr>
              <p14:cNvPr id="27" name="잉크 26">
                <a:extLst>
                  <a:ext uri="{FF2B5EF4-FFF2-40B4-BE49-F238E27FC236}">
                    <a16:creationId xmlns:a16="http://schemas.microsoft.com/office/drawing/2014/main" id="{25466269-7F64-5763-AF78-C388A6ABEE85}"/>
                  </a:ext>
                </a:extLst>
              </p14:cNvPr>
              <p14:cNvContentPartPr/>
              <p14:nvPr/>
            </p14:nvContentPartPr>
            <p14:xfrm>
              <a:off x="1669717" y="5332289"/>
              <a:ext cx="1090800" cy="74880"/>
            </p14:xfrm>
          </p:contentPart>
        </mc:Choice>
        <mc:Fallback xmlns="">
          <p:pic>
            <p:nvPicPr>
              <p:cNvPr id="27" name="잉크 26">
                <a:extLst>
                  <a:ext uri="{FF2B5EF4-FFF2-40B4-BE49-F238E27FC236}">
                    <a16:creationId xmlns:a16="http://schemas.microsoft.com/office/drawing/2014/main" id="{25466269-7F64-5763-AF78-C388A6ABEE85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663597" y="5326169"/>
                <a:ext cx="1103040" cy="8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1">
            <p14:nvContentPartPr>
              <p14:cNvPr id="28" name="잉크 27">
                <a:extLst>
                  <a:ext uri="{FF2B5EF4-FFF2-40B4-BE49-F238E27FC236}">
                    <a16:creationId xmlns:a16="http://schemas.microsoft.com/office/drawing/2014/main" id="{01A612AB-099B-C309-1957-6572860246C1}"/>
                  </a:ext>
                </a:extLst>
              </p14:cNvPr>
              <p14:cNvContentPartPr/>
              <p14:nvPr/>
            </p14:nvContentPartPr>
            <p14:xfrm>
              <a:off x="1894717" y="6148409"/>
              <a:ext cx="878400" cy="66960"/>
            </p14:xfrm>
          </p:contentPart>
        </mc:Choice>
        <mc:Fallback xmlns="">
          <p:pic>
            <p:nvPicPr>
              <p:cNvPr id="28" name="잉크 27">
                <a:extLst>
                  <a:ext uri="{FF2B5EF4-FFF2-40B4-BE49-F238E27FC236}">
                    <a16:creationId xmlns:a16="http://schemas.microsoft.com/office/drawing/2014/main" id="{01A612AB-099B-C309-1957-6572860246C1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888597" y="6142289"/>
                <a:ext cx="890640" cy="79200"/>
              </a:xfrm>
              <a:prstGeom prst="rect">
                <a:avLst/>
              </a:prstGeom>
            </p:spPr>
          </p:pic>
        </mc:Fallback>
      </mc:AlternateContent>
      <p:sp>
        <p:nvSpPr>
          <p:cNvPr id="8" name="Straight Connector 7">
            <a:extLst>
              <a:ext uri="{FF2B5EF4-FFF2-40B4-BE49-F238E27FC236}">
                <a16:creationId xmlns:a16="http://schemas.microsoft.com/office/drawing/2014/main" id="{FA77F14A-8F23-4126-8078-DCF8D0C7B331}"/>
              </a:ext>
            </a:extLst>
          </p:cNvPr>
          <p:cNvSpPr/>
          <p:nvPr/>
        </p:nvSpPr>
        <p:spPr>
          <a:xfrm flipV="1">
            <a:off x="2159999" y="1732246"/>
            <a:ext cx="727237" cy="108434"/>
          </a:xfrm>
          <a:prstGeom prst="line">
            <a:avLst/>
          </a:prstGeom>
          <a:gradFill>
            <a:gsLst>
              <a:gs pos="1000">
                <a:srgbClr val="489CD1">
                  <a:alpha val="5000"/>
                </a:srgbClr>
              </a:gs>
              <a:gs pos="25000">
                <a:srgbClr val="A9D7B2">
                  <a:alpha val="5000"/>
                </a:srgbClr>
              </a:gs>
              <a:gs pos="50000">
                <a:srgbClr val="B92B65">
                  <a:alpha val="5000"/>
                </a:srgbClr>
              </a:gs>
              <a:gs pos="76000">
                <a:srgbClr val="9B2486">
                  <a:alpha val="5000"/>
                </a:srgbClr>
              </a:gs>
              <a:gs pos="100000">
                <a:srgbClr val="244F85">
                  <a:alpha val="5000"/>
                </a:srgbClr>
              </a:gs>
            </a:gsLst>
          </a:gradFill>
          <a:ln w="12600">
            <a:gradFill>
              <a:gsLst>
                <a:gs pos="1000">
                  <a:srgbClr val="489CD1"/>
                </a:gs>
                <a:gs pos="25000">
                  <a:srgbClr val="A9D7B2"/>
                </a:gs>
                <a:gs pos="50000">
                  <a:srgbClr val="B92B65"/>
                </a:gs>
                <a:gs pos="76000">
                  <a:srgbClr val="9B2486"/>
                </a:gs>
                <a:gs pos="100000">
                  <a:srgbClr val="244F85"/>
                </a:gs>
              </a:gsLst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rtlCol="0" anchor="ctr" anchorCtr="1"/>
          <a:lstStyle/>
          <a:p>
            <a:endParaRPr lang="en-US">
              <a:gradFill>
                <a:gsLst>
                  <a:gs pos="1000">
                    <a:srgbClr val="489CD1"/>
                  </a:gs>
                  <a:gs pos="25000">
                    <a:srgbClr val="A9D7B2"/>
                  </a:gs>
                  <a:gs pos="50000">
                    <a:srgbClr val="B92B65"/>
                  </a:gs>
                  <a:gs pos="76000">
                    <a:srgbClr val="9B2486"/>
                  </a:gs>
                  <a:gs pos="100000">
                    <a:srgbClr val="244F85"/>
                  </a:gs>
                </a:gsLst>
              </a:gra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78A9D91-85D4-40BA-DDCF-2D30FAACC7C0}"/>
              </a:ext>
            </a:extLst>
          </p:cNvPr>
          <p:cNvSpPr txBox="1"/>
          <p:nvPr/>
        </p:nvSpPr>
        <p:spPr>
          <a:xfrm>
            <a:off x="2740717" y="2006104"/>
            <a:ext cx="6094826" cy="3416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dirty="0"/>
              <a:t>직접 제작한 초기화</a:t>
            </a:r>
            <a:r>
              <a:rPr lang="en-US" altLang="ko-KR" dirty="0"/>
              <a:t>, </a:t>
            </a:r>
            <a:r>
              <a:rPr lang="ko-KR" altLang="en-US" dirty="0"/>
              <a:t>최적화 </a:t>
            </a:r>
            <a:r>
              <a:rPr lang="en-US" altLang="ko-KR" dirty="0"/>
              <a:t>CSS </a:t>
            </a:r>
            <a:r>
              <a:rPr lang="ko-KR" altLang="en-US" dirty="0"/>
              <a:t>파일</a:t>
            </a:r>
            <a:endParaRPr lang="en-US" altLang="ko-KR" dirty="0"/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3">
            <p14:nvContentPartPr>
              <p14:cNvPr id="30" name="잉크 29">
                <a:extLst>
                  <a:ext uri="{FF2B5EF4-FFF2-40B4-BE49-F238E27FC236}">
                    <a16:creationId xmlns:a16="http://schemas.microsoft.com/office/drawing/2014/main" id="{A855E6AE-4757-5141-E7C5-F3EB5B2CFA04}"/>
                  </a:ext>
                </a:extLst>
              </p14:cNvPr>
              <p14:cNvContentPartPr/>
              <p14:nvPr/>
            </p14:nvContentPartPr>
            <p14:xfrm>
              <a:off x="2411677" y="2212889"/>
              <a:ext cx="360" cy="360"/>
            </p14:xfrm>
          </p:contentPart>
        </mc:Choice>
        <mc:Fallback xmlns="">
          <p:pic>
            <p:nvPicPr>
              <p:cNvPr id="30" name="잉크 29">
                <a:extLst>
                  <a:ext uri="{FF2B5EF4-FFF2-40B4-BE49-F238E27FC236}">
                    <a16:creationId xmlns:a16="http://schemas.microsoft.com/office/drawing/2014/main" id="{A855E6AE-4757-5141-E7C5-F3EB5B2CFA04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2405557" y="2206769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5">
            <p14:nvContentPartPr>
              <p14:cNvPr id="32" name="잉크 31">
                <a:extLst>
                  <a:ext uri="{FF2B5EF4-FFF2-40B4-BE49-F238E27FC236}">
                    <a16:creationId xmlns:a16="http://schemas.microsoft.com/office/drawing/2014/main" id="{CAC1250F-1EFB-53B1-0C66-CF696EF05C29}"/>
                  </a:ext>
                </a:extLst>
              </p14:cNvPr>
              <p14:cNvContentPartPr/>
              <p14:nvPr/>
            </p14:nvContentPartPr>
            <p14:xfrm>
              <a:off x="2411677" y="2159969"/>
              <a:ext cx="404640" cy="86400"/>
            </p14:xfrm>
          </p:contentPart>
        </mc:Choice>
        <mc:Fallback xmlns="">
          <p:pic>
            <p:nvPicPr>
              <p:cNvPr id="32" name="잉크 31">
                <a:extLst>
                  <a:ext uri="{FF2B5EF4-FFF2-40B4-BE49-F238E27FC236}">
                    <a16:creationId xmlns:a16="http://schemas.microsoft.com/office/drawing/2014/main" id="{CAC1250F-1EFB-53B1-0C66-CF696EF05C29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2405557" y="2153849"/>
                <a:ext cx="416880" cy="9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7">
            <p14:nvContentPartPr>
              <p14:cNvPr id="33" name="잉크 32">
                <a:extLst>
                  <a:ext uri="{FF2B5EF4-FFF2-40B4-BE49-F238E27FC236}">
                    <a16:creationId xmlns:a16="http://schemas.microsoft.com/office/drawing/2014/main" id="{685F4215-23CA-1BD5-F158-3536BF0074F2}"/>
                  </a:ext>
                </a:extLst>
              </p14:cNvPr>
              <p14:cNvContentPartPr/>
              <p14:nvPr/>
            </p14:nvContentPartPr>
            <p14:xfrm>
              <a:off x="9077437" y="1735889"/>
              <a:ext cx="2880" cy="360"/>
            </p14:xfrm>
          </p:contentPart>
        </mc:Choice>
        <mc:Fallback xmlns="">
          <p:pic>
            <p:nvPicPr>
              <p:cNvPr id="33" name="잉크 32">
                <a:extLst>
                  <a:ext uri="{FF2B5EF4-FFF2-40B4-BE49-F238E27FC236}">
                    <a16:creationId xmlns:a16="http://schemas.microsoft.com/office/drawing/2014/main" id="{685F4215-23CA-1BD5-F158-3536BF0074F2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9071317" y="1729769"/>
                <a:ext cx="15120" cy="12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9612031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A3E3DE5-90D0-42FB-EB95-95496F592B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043" y="1134369"/>
            <a:ext cx="3405087" cy="47098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EFB15A8-0FED-C5EB-EA9C-C9BA06624DE2}"/>
              </a:ext>
            </a:extLst>
          </p:cNvPr>
          <p:cNvSpPr txBox="1"/>
          <p:nvPr/>
        </p:nvSpPr>
        <p:spPr>
          <a:xfrm>
            <a:off x="3984953" y="675657"/>
            <a:ext cx="6094826" cy="3416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1800" dirty="0" err="1"/>
              <a:t>Gsap</a:t>
            </a:r>
            <a:r>
              <a:rPr lang="en-US" altLang="ko-KR" sz="1800" dirty="0"/>
              <a:t> animation</a:t>
            </a:r>
            <a:r>
              <a:rPr lang="ko-KR" altLang="en-US" sz="1800" dirty="0"/>
              <a:t>을 담당하는 </a:t>
            </a:r>
            <a:r>
              <a:rPr lang="en-US" altLang="ko-KR" sz="1800" dirty="0" err="1"/>
              <a:t>js</a:t>
            </a:r>
            <a:r>
              <a:rPr lang="en-US" altLang="ko-KR" sz="1800" dirty="0"/>
              <a:t> </a:t>
            </a:r>
            <a:r>
              <a:rPr lang="ko-KR" altLang="en-US" sz="1800" dirty="0"/>
              <a:t>파일</a:t>
            </a:r>
            <a:endParaRPr lang="en-US" altLang="ko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4118A9-0B36-826D-D8E8-A6D21B91501C}"/>
              </a:ext>
            </a:extLst>
          </p:cNvPr>
          <p:cNvSpPr txBox="1"/>
          <p:nvPr/>
        </p:nvSpPr>
        <p:spPr>
          <a:xfrm>
            <a:off x="3984953" y="1464162"/>
            <a:ext cx="6094826" cy="3416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1800" dirty="0"/>
              <a:t>UI, </a:t>
            </a:r>
            <a:r>
              <a:rPr lang="en-US" altLang="ko-KR" dirty="0"/>
              <a:t>Swiper</a:t>
            </a:r>
            <a:r>
              <a:rPr lang="ko-KR" altLang="en-US" dirty="0"/>
              <a:t> 등을 담당하는 </a:t>
            </a:r>
            <a:r>
              <a:rPr lang="en-US" altLang="ko-KR" dirty="0" err="1"/>
              <a:t>js</a:t>
            </a:r>
            <a:r>
              <a:rPr lang="en-US" altLang="ko-KR" dirty="0"/>
              <a:t> </a:t>
            </a:r>
            <a:r>
              <a:rPr lang="ko-KR" altLang="en-US" dirty="0"/>
              <a:t>파일</a:t>
            </a:r>
            <a:endParaRPr lang="en-US" altLang="ko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8B3AF9-2D44-CAC6-141F-214192E96E16}"/>
              </a:ext>
            </a:extLst>
          </p:cNvPr>
          <p:cNvSpPr txBox="1"/>
          <p:nvPr/>
        </p:nvSpPr>
        <p:spPr>
          <a:xfrm>
            <a:off x="3984953" y="2352057"/>
            <a:ext cx="6094826" cy="3416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1800" dirty="0"/>
              <a:t>주로 최적화를 담당하는 </a:t>
            </a:r>
            <a:r>
              <a:rPr lang="ko-KR" altLang="en-US" sz="1800"/>
              <a:t>개인 </a:t>
            </a:r>
            <a:r>
              <a:rPr lang="en-US" altLang="ko-KR" sz="1800" dirty="0" err="1"/>
              <a:t>js</a:t>
            </a:r>
            <a:r>
              <a:rPr lang="en-US" altLang="ko-KR" sz="1800" dirty="0"/>
              <a:t> </a:t>
            </a:r>
            <a:r>
              <a:rPr lang="ko-KR" altLang="en-US" sz="1800" dirty="0"/>
              <a:t>파일</a:t>
            </a:r>
            <a:endParaRPr lang="en-US" altLang="ko-K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9F69E33-70A9-D338-45F2-2887B58CA6D6}"/>
              </a:ext>
            </a:extLst>
          </p:cNvPr>
          <p:cNvSpPr txBox="1"/>
          <p:nvPr/>
        </p:nvSpPr>
        <p:spPr>
          <a:xfrm>
            <a:off x="3984953" y="3137903"/>
            <a:ext cx="7829360" cy="3416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1800" dirty="0"/>
              <a:t>Lenis</a:t>
            </a:r>
            <a:r>
              <a:rPr lang="ko-KR" altLang="en-US" sz="1800" dirty="0"/>
              <a:t>를 관리하는 </a:t>
            </a:r>
            <a:r>
              <a:rPr lang="en-US" altLang="ko-KR" sz="1800" dirty="0" err="1"/>
              <a:t>js</a:t>
            </a:r>
            <a:r>
              <a:rPr lang="ko-KR" altLang="en-US" sz="1800" dirty="0"/>
              <a:t>파일이었으나 개발 막바지에 관련 기능 모두 제거함</a:t>
            </a:r>
            <a:endParaRPr lang="en-US" altLang="ko-K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FF4D4DE-1EB3-25DE-9AA2-C28F52DA3257}"/>
              </a:ext>
            </a:extLst>
          </p:cNvPr>
          <p:cNvSpPr txBox="1"/>
          <p:nvPr/>
        </p:nvSpPr>
        <p:spPr>
          <a:xfrm>
            <a:off x="3984953" y="3854982"/>
            <a:ext cx="7829360" cy="3416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1800" dirty="0"/>
              <a:t>바닐라 </a:t>
            </a:r>
            <a:r>
              <a:rPr lang="en-US" altLang="ko-KR" sz="1800" dirty="0"/>
              <a:t>JS </a:t>
            </a:r>
            <a:r>
              <a:rPr lang="ko-KR" altLang="en-US" sz="1800" dirty="0"/>
              <a:t>스크립트와 </a:t>
            </a:r>
            <a:r>
              <a:rPr lang="ko-KR" altLang="en-US" dirty="0"/>
              <a:t>다른 함수들을 모두 </a:t>
            </a:r>
            <a:r>
              <a:rPr lang="en-US" altLang="ko-KR" dirty="0"/>
              <a:t>import</a:t>
            </a:r>
            <a:r>
              <a:rPr lang="ko-KR" altLang="en-US" dirty="0"/>
              <a:t>해서 하나로 관리하는 </a:t>
            </a:r>
            <a:r>
              <a:rPr lang="en-US" altLang="ko-KR" dirty="0" err="1"/>
              <a:t>js</a:t>
            </a:r>
            <a:r>
              <a:rPr lang="ko-KR" altLang="en-US" dirty="0"/>
              <a:t>파일</a:t>
            </a:r>
            <a:endParaRPr lang="en-US" altLang="ko-K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8346045-FE92-EEF4-B1F9-49BEE4600134}"/>
              </a:ext>
            </a:extLst>
          </p:cNvPr>
          <p:cNvSpPr txBox="1"/>
          <p:nvPr/>
        </p:nvSpPr>
        <p:spPr>
          <a:xfrm>
            <a:off x="3984953" y="4756130"/>
            <a:ext cx="7829360" cy="66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1800" dirty="0"/>
              <a:t>재사용 가능한 </a:t>
            </a:r>
            <a:r>
              <a:rPr lang="ko-KR" altLang="en-US" sz="1800" dirty="0" err="1"/>
              <a:t>유틸함수들을</a:t>
            </a:r>
            <a:r>
              <a:rPr lang="ko-KR" altLang="en-US" sz="1800" dirty="0"/>
              <a:t> 관리하는 파일이지만</a:t>
            </a:r>
            <a:r>
              <a:rPr lang="en-US" altLang="ko-KR" sz="1800" dirty="0"/>
              <a:t>, </a:t>
            </a:r>
            <a:r>
              <a:rPr lang="ko-KR" altLang="en-US" sz="1800" dirty="0"/>
              <a:t>프로젝트 규모로 봤을 때</a:t>
            </a:r>
            <a:endParaRPr lang="en-US" altLang="ko-KR" sz="1800" dirty="0"/>
          </a:p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dirty="0"/>
              <a:t>Main.js</a:t>
            </a:r>
            <a:r>
              <a:rPr lang="ko-KR" altLang="en-US" dirty="0"/>
              <a:t>가 이 부분도 </a:t>
            </a:r>
            <a:r>
              <a:rPr lang="ko-KR" altLang="en-US" dirty="0" err="1"/>
              <a:t>담당하는게</a:t>
            </a:r>
            <a:r>
              <a:rPr lang="ko-KR" altLang="en-US" dirty="0"/>
              <a:t> 맞다고 판단되어서 사용하지 않았음</a:t>
            </a:r>
            <a:endParaRPr lang="en-US" altLang="ko-KR" dirty="0"/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">
            <p14:nvContentPartPr>
              <p14:cNvPr id="12" name="잉크 11">
                <a:extLst>
                  <a:ext uri="{FF2B5EF4-FFF2-40B4-BE49-F238E27FC236}">
                    <a16:creationId xmlns:a16="http://schemas.microsoft.com/office/drawing/2014/main" id="{0A9CC6FD-0C39-497D-D8AF-386CEEC460F0}"/>
                  </a:ext>
                </a:extLst>
              </p14:cNvPr>
              <p14:cNvContentPartPr/>
              <p14:nvPr/>
            </p14:nvContentPartPr>
            <p14:xfrm>
              <a:off x="2385397" y="854969"/>
              <a:ext cx="1582200" cy="470520"/>
            </p14:xfrm>
          </p:contentPart>
        </mc:Choice>
        <mc:Fallback xmlns="">
          <p:pic>
            <p:nvPicPr>
              <p:cNvPr id="12" name="잉크 11">
                <a:extLst>
                  <a:ext uri="{FF2B5EF4-FFF2-40B4-BE49-F238E27FC236}">
                    <a16:creationId xmlns:a16="http://schemas.microsoft.com/office/drawing/2014/main" id="{0A9CC6FD-0C39-497D-D8AF-386CEEC460F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79277" y="848849"/>
                <a:ext cx="1594440" cy="482760"/>
              </a:xfrm>
              <a:prstGeom prst="rect">
                <a:avLst/>
              </a:prstGeom>
            </p:spPr>
          </p:pic>
        </mc:Fallback>
      </mc:AlternateContent>
      <p:grpSp>
        <p:nvGrpSpPr>
          <p:cNvPr id="18" name="그룹 17">
            <a:extLst>
              <a:ext uri="{FF2B5EF4-FFF2-40B4-BE49-F238E27FC236}">
                <a16:creationId xmlns:a16="http://schemas.microsoft.com/office/drawing/2014/main" id="{9BE79853-C554-B960-3F7D-CEF319029E29}"/>
              </a:ext>
            </a:extLst>
          </p:cNvPr>
          <p:cNvGrpSpPr/>
          <p:nvPr/>
        </p:nvGrpSpPr>
        <p:grpSpPr>
          <a:xfrm>
            <a:off x="1967797" y="1731569"/>
            <a:ext cx="2081880" cy="2674800"/>
            <a:chOff x="1967797" y="1731569"/>
            <a:chExt cx="2081880" cy="267480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1E31B240-9381-C07D-63AC-E73B4EB1A938}"/>
                    </a:ext>
                  </a:extLst>
                </p14:cNvPr>
                <p14:cNvContentPartPr/>
                <p14:nvPr/>
              </p14:nvContentPartPr>
              <p14:xfrm>
                <a:off x="2563957" y="1731569"/>
                <a:ext cx="1485360" cy="846360"/>
              </p14:xfrm>
            </p:contentPart>
          </mc:Choice>
          <mc:Fallback xmlns=""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1E31B240-9381-C07D-63AC-E73B4EB1A938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557837" y="1725449"/>
                  <a:ext cx="1497600" cy="85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43AD85A2-CEC3-8345-55F4-556E2298730A}"/>
                    </a:ext>
                  </a:extLst>
                </p14:cNvPr>
                <p14:cNvContentPartPr/>
                <p14:nvPr/>
              </p14:nvContentPartPr>
              <p14:xfrm>
                <a:off x="2888677" y="2592689"/>
                <a:ext cx="1099440" cy="648000"/>
              </p14:xfrm>
            </p:contentPart>
          </mc:Choice>
          <mc:Fallback xmlns=""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43AD85A2-CEC3-8345-55F4-556E2298730A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882557" y="2586569"/>
                  <a:ext cx="1111680" cy="66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697F72C9-215C-7754-8699-82D1A8A980CD}"/>
                    </a:ext>
                  </a:extLst>
                </p14:cNvPr>
                <p14:cNvContentPartPr/>
                <p14:nvPr/>
              </p14:nvContentPartPr>
              <p14:xfrm>
                <a:off x="1994437" y="3391889"/>
                <a:ext cx="1952640" cy="358920"/>
              </p14:xfrm>
            </p:contentPart>
          </mc:Choice>
          <mc:Fallback xmlns=""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697F72C9-215C-7754-8699-82D1A8A980CD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988317" y="3385769"/>
                  <a:ext cx="1964880" cy="37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955D98AB-ADD0-7D4C-556C-CFE577735194}"/>
                    </a:ext>
                  </a:extLst>
                </p14:cNvPr>
                <p14:cNvContentPartPr/>
                <p14:nvPr/>
              </p14:nvContentPartPr>
              <p14:xfrm>
                <a:off x="1967797" y="3954929"/>
                <a:ext cx="2081880" cy="451440"/>
              </p14:xfrm>
            </p:contentPart>
          </mc:Choice>
          <mc:Fallback xmlns=""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955D98AB-ADD0-7D4C-556C-CFE577735194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961677" y="3948809"/>
                  <a:ext cx="2094120" cy="463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">
            <p14:nvContentPartPr>
              <p14:cNvPr id="19" name="잉크 18">
                <a:extLst>
                  <a:ext uri="{FF2B5EF4-FFF2-40B4-BE49-F238E27FC236}">
                    <a16:creationId xmlns:a16="http://schemas.microsoft.com/office/drawing/2014/main" id="{D8C81DA4-CEA6-8FF3-EFA5-5C0943549B99}"/>
                  </a:ext>
                </a:extLst>
              </p14:cNvPr>
              <p14:cNvContentPartPr/>
              <p14:nvPr/>
            </p14:nvContentPartPr>
            <p14:xfrm>
              <a:off x="1908397" y="5211329"/>
              <a:ext cx="2043000" cy="367920"/>
            </p14:xfrm>
          </p:contentPart>
        </mc:Choice>
        <mc:Fallback xmlns="">
          <p:pic>
            <p:nvPicPr>
              <p:cNvPr id="19" name="잉크 18">
                <a:extLst>
                  <a:ext uri="{FF2B5EF4-FFF2-40B4-BE49-F238E27FC236}">
                    <a16:creationId xmlns:a16="http://schemas.microsoft.com/office/drawing/2014/main" id="{D8C81DA4-CEA6-8FF3-EFA5-5C0943549B99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902277" y="5205209"/>
                <a:ext cx="2055240" cy="38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5">
            <p14:nvContentPartPr>
              <p14:cNvPr id="20" name="잉크 19">
                <a:extLst>
                  <a:ext uri="{FF2B5EF4-FFF2-40B4-BE49-F238E27FC236}">
                    <a16:creationId xmlns:a16="http://schemas.microsoft.com/office/drawing/2014/main" id="{D095CFC4-7094-8490-22AB-D15CA45F254D}"/>
                  </a:ext>
                </a:extLst>
              </p14:cNvPr>
              <p14:cNvContentPartPr/>
              <p14:nvPr/>
            </p14:nvContentPartPr>
            <p14:xfrm>
              <a:off x="5419837" y="6440369"/>
              <a:ext cx="360" cy="360"/>
            </p14:xfrm>
          </p:contentPart>
        </mc:Choice>
        <mc:Fallback xmlns="">
          <p:pic>
            <p:nvPicPr>
              <p:cNvPr id="20" name="잉크 19">
                <a:extLst>
                  <a:ext uri="{FF2B5EF4-FFF2-40B4-BE49-F238E27FC236}">
                    <a16:creationId xmlns:a16="http://schemas.microsoft.com/office/drawing/2014/main" id="{D095CFC4-7094-8490-22AB-D15CA45F254D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413717" y="6434249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7">
            <p14:nvContentPartPr>
              <p14:cNvPr id="21" name="잉크 20">
                <a:extLst>
                  <a:ext uri="{FF2B5EF4-FFF2-40B4-BE49-F238E27FC236}">
                    <a16:creationId xmlns:a16="http://schemas.microsoft.com/office/drawing/2014/main" id="{3BC1E549-DD8A-07E4-283F-4AA35898B722}"/>
                  </a:ext>
                </a:extLst>
              </p14:cNvPr>
              <p14:cNvContentPartPr/>
              <p14:nvPr/>
            </p14:nvContentPartPr>
            <p14:xfrm>
              <a:off x="8984917" y="2126849"/>
              <a:ext cx="360" cy="360"/>
            </p14:xfrm>
          </p:contentPart>
        </mc:Choice>
        <mc:Fallback xmlns="">
          <p:pic>
            <p:nvPicPr>
              <p:cNvPr id="21" name="잉크 20">
                <a:extLst>
                  <a:ext uri="{FF2B5EF4-FFF2-40B4-BE49-F238E27FC236}">
                    <a16:creationId xmlns:a16="http://schemas.microsoft.com/office/drawing/2014/main" id="{3BC1E549-DD8A-07E4-283F-4AA35898B722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8978797" y="2120729"/>
                <a:ext cx="12600" cy="12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5025984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53DC4E-3A26-5943-0F53-CE3D4DC02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유지보수와 수정을 편하게 하기 위한 함수 관리 방식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87A2303-3CC8-B3C4-41BA-040A6E0577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기능별로 </a:t>
            </a:r>
            <a:r>
              <a:rPr lang="en-US" altLang="ko-KR" dirty="0"/>
              <a:t>JS </a:t>
            </a:r>
            <a:r>
              <a:rPr lang="ko-KR" altLang="en-US" dirty="0"/>
              <a:t>파일을 나눔</a:t>
            </a:r>
            <a:endParaRPr lang="en-US" altLang="ko-KR" dirty="0"/>
          </a:p>
          <a:p>
            <a:r>
              <a:rPr lang="ko-KR" altLang="en-US" dirty="0"/>
              <a:t>각 기능별로 나눈 </a:t>
            </a:r>
            <a:r>
              <a:rPr lang="en-US" altLang="ko-KR" dirty="0"/>
              <a:t>JS</a:t>
            </a:r>
            <a:r>
              <a:rPr lang="ko-KR" altLang="en-US" dirty="0"/>
              <a:t>파일에서 또 섹션별로</a:t>
            </a:r>
            <a:r>
              <a:rPr lang="en-US" altLang="ko-KR" dirty="0"/>
              <a:t>, </a:t>
            </a:r>
            <a:r>
              <a:rPr lang="ko-KR" altLang="en-US" dirty="0"/>
              <a:t>기능별로 세분화해서 함수를 나눔</a:t>
            </a:r>
            <a:endParaRPr lang="en-US" altLang="ko-KR" dirty="0"/>
          </a:p>
          <a:p>
            <a:r>
              <a:rPr lang="ko-KR" altLang="en-US" dirty="0"/>
              <a:t>한 함수에 너무 많은 역할을 담지 않기 위해서 노력</a:t>
            </a:r>
            <a:endParaRPr lang="en-US" altLang="ko-KR" dirty="0"/>
          </a:p>
          <a:p>
            <a:r>
              <a:rPr lang="ko-KR" altLang="en-US" dirty="0"/>
              <a:t>최대한 함수의 네이밍을 함수 기능을 유추할 수 있게 만들어서 가독성을 높이려고 노력을 하였음</a:t>
            </a:r>
            <a:endParaRPr lang="en-US" altLang="ko-KR" dirty="0"/>
          </a:p>
          <a:p>
            <a:r>
              <a:rPr lang="ko-KR" altLang="en-US" dirty="0"/>
              <a:t>그 모든 함수들을 각 </a:t>
            </a:r>
            <a:r>
              <a:rPr lang="en-US" altLang="ko-KR" dirty="0"/>
              <a:t>export</a:t>
            </a:r>
            <a:r>
              <a:rPr lang="ko-KR" altLang="en-US" dirty="0"/>
              <a:t>해서 </a:t>
            </a:r>
            <a:r>
              <a:rPr lang="en-US" altLang="ko-KR" dirty="0"/>
              <a:t>main.js</a:t>
            </a:r>
            <a:r>
              <a:rPr lang="ko-KR" altLang="en-US" dirty="0"/>
              <a:t>에서 총괄함</a:t>
            </a:r>
          </a:p>
        </p:txBody>
      </p:sp>
    </p:spTree>
    <p:extLst>
      <p:ext uri="{BB962C8B-B14F-4D97-AF65-F5344CB8AC3E}">
        <p14:creationId xmlns:p14="http://schemas.microsoft.com/office/powerpoint/2010/main" val="101088306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D7A453D2-15D8-4403-815F-291FA1634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161EA6B-09CA-445B-AB0D-8DF76FA92D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F85096F-E650-46D6-834C-4054E37702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5061BE38-1DAF-49A1-AA3A-7BEB3399C0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F8EFFF24-FCC8-4379-9678-AB33115351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1492E8F9-AD41-4334-B292-1AB0F238D2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474B130F-6E67-4737-BE99-2E32DED071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3139C3CB-D4E4-4316-81BE-6D82DB677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B156963E-8E83-4807-8E22-2CB7D45F1B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47FC2BC8-E3CC-0C5F-06BE-3104E1BE4E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765" y="440815"/>
            <a:ext cx="2091817" cy="3218180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975C268C-D419-4123-9FAD-0E2B7F9EE7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474192" y="584794"/>
            <a:ext cx="304800" cy="429768"/>
            <a:chOff x="215328" y="-46937"/>
            <a:chExt cx="304800" cy="2773841"/>
          </a:xfrm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3A7E309C-A3BD-432E-8CB5-F0B6425281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2F1F621C-4533-4835-ADE2-372F2763A0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EFC8245-5168-4DAF-930D-09A7BDDA6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F192ED34-5046-4043-AEF8-2DF7C48061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8BD31455-2C17-452E-758C-97E120E141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4167" y="440815"/>
            <a:ext cx="2196407" cy="3218180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B8114C98-A349-4111-A123-E8EAB86ABE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70FB431-AE18-414D-92F4-1D12D1991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24467063-D74E-4D42-8790-B9F6D69584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A1D19BAC-1681-47BC-AAF5-92FAFFF6F4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94347C2B-E846-452C-97AA-7E254FC1CE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10EA2B35-7959-4C2A-84AA-FF5D94FED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1E7BF3C0-5987-0181-F0AF-3E418E3C86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1569" y="440815"/>
            <a:ext cx="2815907" cy="3218180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E2D3D3F2-ABBB-4453-B1C5-1BEBF7E4D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8214E4A5-A0D2-42C4-8D14-D2A7E495F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7494D7A0-6B21-41E8-A7D3-0033BBB791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1E141D7D-32B0-448E-A666-EA8703AFCF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8D87E268-6345-420F-8B97-B37ED0410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35E1622E-7FA6-4760-A2BF-A8105EBF7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644A465C-1EE6-D17B-27A2-8A5F0F48E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4018137"/>
            <a:ext cx="4550664" cy="2129586"/>
          </a:xfrm>
          <a:noFill/>
        </p:spPr>
        <p:txBody>
          <a:bodyPr anchor="t">
            <a:normAutofit/>
          </a:bodyPr>
          <a:lstStyle/>
          <a:p>
            <a:r>
              <a:rPr lang="en-US" altLang="ko-KR" sz="4800">
                <a:solidFill>
                  <a:schemeClr val="bg1"/>
                </a:solidFill>
              </a:rPr>
              <a:t>Animations.js</a:t>
            </a:r>
            <a:endParaRPr lang="ko-KR" altLang="en-US" sz="4800">
              <a:solidFill>
                <a:schemeClr val="bg1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D4D2C6F-6825-125D-CF38-9A53E02FAE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1298" y="4018143"/>
            <a:ext cx="6239448" cy="2129599"/>
          </a:xfrm>
          <a:noFill/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altLang="ko-KR" sz="1800" dirty="0">
                <a:solidFill>
                  <a:schemeClr val="bg1"/>
                </a:solidFill>
              </a:rPr>
              <a:t>GSAP</a:t>
            </a:r>
            <a:r>
              <a:rPr lang="ko-KR" altLang="en-US" sz="1800" dirty="0">
                <a:solidFill>
                  <a:schemeClr val="bg1"/>
                </a:solidFill>
              </a:rPr>
              <a:t>를 활용한 애니메이션 관련 함수들을 담당하는 </a:t>
            </a:r>
            <a:r>
              <a:rPr lang="en-US" altLang="ko-KR" sz="1800" dirty="0" err="1">
                <a:solidFill>
                  <a:schemeClr val="bg1"/>
                </a:solidFill>
              </a:rPr>
              <a:t>js</a:t>
            </a:r>
            <a:r>
              <a:rPr lang="ko-KR" altLang="en-US" sz="1800" dirty="0">
                <a:solidFill>
                  <a:schemeClr val="bg1"/>
                </a:solidFill>
              </a:rPr>
              <a:t>파일</a:t>
            </a:r>
            <a:r>
              <a:rPr lang="en-US" altLang="ko-KR" sz="1800" dirty="0">
                <a:solidFill>
                  <a:schemeClr val="bg1"/>
                </a:solidFill>
              </a:rPr>
              <a:t>,</a:t>
            </a:r>
          </a:p>
          <a:p>
            <a:pPr marL="0" indent="0">
              <a:buNone/>
            </a:pPr>
            <a:endParaRPr lang="en-US" altLang="ko-KR" sz="18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ko-KR" altLang="en-US" sz="1800" dirty="0">
                <a:solidFill>
                  <a:schemeClr val="bg1"/>
                </a:solidFill>
              </a:rPr>
              <a:t>각</a:t>
            </a:r>
            <a:r>
              <a:rPr lang="en-US" altLang="ko-KR" sz="1800" dirty="0">
                <a:solidFill>
                  <a:schemeClr val="bg1"/>
                </a:solidFill>
              </a:rPr>
              <a:t> </a:t>
            </a:r>
            <a:r>
              <a:rPr lang="ko-KR" altLang="en-US" sz="1800" dirty="0">
                <a:solidFill>
                  <a:schemeClr val="bg1"/>
                </a:solidFill>
              </a:rPr>
              <a:t>기능을 한번에 실행시키는 </a:t>
            </a:r>
            <a:r>
              <a:rPr lang="en-US" altLang="ko-KR" sz="1800" dirty="0" err="1">
                <a:solidFill>
                  <a:schemeClr val="bg1"/>
                </a:solidFill>
              </a:rPr>
              <a:t>initAnimations</a:t>
            </a:r>
            <a:r>
              <a:rPr lang="en-US" altLang="ko-KR" sz="1800" dirty="0">
                <a:solidFill>
                  <a:schemeClr val="bg1"/>
                </a:solidFill>
              </a:rPr>
              <a:t>()</a:t>
            </a:r>
            <a:r>
              <a:rPr lang="ko-KR" altLang="en-US" sz="1800" dirty="0">
                <a:solidFill>
                  <a:schemeClr val="bg1"/>
                </a:solidFill>
              </a:rPr>
              <a:t>를 </a:t>
            </a:r>
            <a:r>
              <a:rPr lang="en-US" altLang="ko-KR" sz="1800" dirty="0">
                <a:solidFill>
                  <a:schemeClr val="bg1"/>
                </a:solidFill>
              </a:rPr>
              <a:t>export</a:t>
            </a:r>
            <a:r>
              <a:rPr lang="ko-KR" altLang="en-US" sz="1800" dirty="0">
                <a:solidFill>
                  <a:schemeClr val="bg1"/>
                </a:solidFill>
              </a:rPr>
              <a:t>한다</a:t>
            </a:r>
            <a:r>
              <a:rPr lang="en-US" altLang="ko-KR" sz="1800" dirty="0">
                <a:solidFill>
                  <a:schemeClr val="bg1"/>
                </a:solidFill>
              </a:rPr>
              <a:t>.</a:t>
            </a:r>
            <a:endParaRPr lang="ko-KR" alt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608786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A016CB47-C4D4-4332-9ED0-DBB916252F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0CFD335-177E-F8D9-0593-25D38202FF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015" y="3930305"/>
            <a:ext cx="3861960" cy="243724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/>
            <a:r>
              <a:rPr lang="en-US" altLang="ko-KR" sz="3600" dirty="0"/>
              <a:t>Components.js</a:t>
            </a:r>
            <a:r>
              <a:rPr lang="ko-KR" altLang="en-US" sz="3600" dirty="0"/>
              <a:t>파일</a:t>
            </a:r>
            <a:r>
              <a:rPr lang="en-US" altLang="ko-KR" sz="3600" dirty="0"/>
              <a:t>, </a:t>
            </a:r>
            <a:endParaRPr lang="ko-KR" altLang="en-US" sz="36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5C8260E-968F-44E8-A823-ABB4313119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86584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89" y="0"/>
            <a:ext cx="11231745" cy="355784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A15EAFEB-5993-E738-E2A9-2CCA848DC3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48642" y="384463"/>
            <a:ext cx="1714904" cy="281132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110A9B9-4A38-C120-5A5F-6FB697A08D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1800" y="743154"/>
            <a:ext cx="3336953" cy="209393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0D7E8B6-0294-EA99-79F6-02D1F87434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4196" y="1199194"/>
            <a:ext cx="3336953" cy="1316412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FE43805F-24A6-46A4-B19B-54F2834735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3635346" y="5126067"/>
            <a:ext cx="2194560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C3C598A9-0B5B-02B7-7EC0-0C0689CEEC34}"/>
              </a:ext>
            </a:extLst>
          </p:cNvPr>
          <p:cNvSpPr txBox="1">
            <a:spLocks/>
          </p:cNvSpPr>
          <p:nvPr/>
        </p:nvSpPr>
        <p:spPr>
          <a:xfrm>
            <a:off x="5162719" y="3930305"/>
            <a:ext cx="6586915" cy="24372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atinLnBrk="0"/>
            <a:r>
              <a:rPr lang="en-US" altLang="ko-KR" sz="2000" dirty="0"/>
              <a:t>UI, modal, slider </a:t>
            </a:r>
            <a:r>
              <a:rPr lang="ko-KR" altLang="en-US" sz="2000" dirty="0"/>
              <a:t>관련 함수를 관리</a:t>
            </a:r>
            <a:endParaRPr lang="en-US" altLang="ko-KR" sz="2000" dirty="0"/>
          </a:p>
          <a:p>
            <a:pPr marL="0" latinLnBrk="0"/>
            <a:r>
              <a:rPr lang="en-US" altLang="ko-KR" sz="2000" dirty="0"/>
              <a:t>Swiper </a:t>
            </a:r>
            <a:r>
              <a:rPr lang="ko-KR" altLang="en-US" sz="2000" dirty="0"/>
              <a:t>관리 함수와 </a:t>
            </a:r>
            <a:r>
              <a:rPr lang="en-US" altLang="ko-KR" sz="2000" dirty="0"/>
              <a:t>modal </a:t>
            </a:r>
            <a:r>
              <a:rPr lang="ko-KR" altLang="en-US" sz="2000" dirty="0"/>
              <a:t>함수를 각각 </a:t>
            </a:r>
            <a:r>
              <a:rPr lang="en-US" altLang="ko-KR" sz="2000" dirty="0" err="1"/>
              <a:t>initUIComponents</a:t>
            </a:r>
            <a:r>
              <a:rPr lang="en-US" altLang="ko-KR" sz="2000" dirty="0"/>
              <a:t>()</a:t>
            </a:r>
            <a:r>
              <a:rPr lang="ko-KR" altLang="en-US" sz="2000" dirty="0"/>
              <a:t>에 담고 그것을 </a:t>
            </a:r>
            <a:r>
              <a:rPr lang="en-US" altLang="ko-KR" sz="2000" dirty="0"/>
              <a:t>export</a:t>
            </a:r>
            <a:r>
              <a:rPr lang="ko-KR" altLang="en-US" sz="2000" dirty="0"/>
              <a:t>한다</a:t>
            </a:r>
            <a:r>
              <a:rPr lang="en-US" altLang="ko-KR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9542293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Slide Background">
            <a:extLst>
              <a:ext uri="{FF2B5EF4-FFF2-40B4-BE49-F238E27FC236}">
                <a16:creationId xmlns:a16="http://schemas.microsoft.com/office/drawing/2014/main" id="{9E6671AF-110C-4E4D-BEB4-1323A3136D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CD4EEBF-4940-55FA-7A1B-E2BDA78E1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2" y="310895"/>
            <a:ext cx="4889190" cy="212140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/>
            <a:r>
              <a:rPr lang="en-US" altLang="ko-KR" sz="3700"/>
              <a:t>DustinNormalize.js</a:t>
            </a:r>
            <a:r>
              <a:rPr lang="ko-KR" altLang="en-US" sz="3700"/>
              <a:t>파일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2123B9BF-8C1B-9988-38BC-C28B9A65E485}"/>
              </a:ext>
            </a:extLst>
          </p:cNvPr>
          <p:cNvSpPr txBox="1">
            <a:spLocks/>
          </p:cNvSpPr>
          <p:nvPr/>
        </p:nvSpPr>
        <p:spPr>
          <a:xfrm>
            <a:off x="6108878" y="310896"/>
            <a:ext cx="5257800" cy="21214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atinLnBrk="0"/>
            <a:r>
              <a:rPr lang="ko-KR" altLang="en-US" sz="2000" dirty="0"/>
              <a:t>아이폰에서 비디오 문제를 해결하기 위해 강제로 </a:t>
            </a:r>
            <a:r>
              <a:rPr lang="en-US" altLang="ko-KR" sz="2000" dirty="0" err="1"/>
              <a:t>playsinline</a:t>
            </a:r>
            <a:r>
              <a:rPr lang="ko-KR" altLang="en-US" sz="2000" dirty="0"/>
              <a:t>을 </a:t>
            </a:r>
            <a:r>
              <a:rPr lang="en-US" altLang="ko-KR" sz="2000" dirty="0"/>
              <a:t>inline-tag</a:t>
            </a:r>
            <a:r>
              <a:rPr lang="ko-KR" altLang="en-US" sz="2000" dirty="0"/>
              <a:t>로 삽입하는 스크립트</a:t>
            </a:r>
            <a:r>
              <a:rPr lang="en-US" altLang="ko-KR" sz="2000" dirty="0"/>
              <a:t>.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77D2D470-B04E-77CF-BB31-BAEFCAE0FD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b="19643"/>
          <a:stretch/>
        </p:blipFill>
        <p:spPr>
          <a:xfrm>
            <a:off x="12888" y="2193235"/>
            <a:ext cx="12191979" cy="4114799"/>
          </a:xfrm>
          <a:prstGeom prst="rect">
            <a:avLst/>
          </a:prstGeom>
          <a:effectLst>
            <a:innerShdw blurRad="190500" dist="127000" dir="16200000">
              <a:prstClr val="black">
                <a:alpha val="19000"/>
              </a:prstClr>
            </a:innerShdw>
          </a:effectLst>
        </p:spPr>
      </p:pic>
    </p:spTree>
    <p:extLst>
      <p:ext uri="{BB962C8B-B14F-4D97-AF65-F5344CB8AC3E}">
        <p14:creationId xmlns:p14="http://schemas.microsoft.com/office/powerpoint/2010/main" val="261872125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3123F4-BC5B-7DDE-4F4B-D242E7BC8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4966685"/>
            <a:ext cx="3809999" cy="1253127"/>
          </a:xfrm>
        </p:spPr>
        <p:txBody>
          <a:bodyPr vert="horz" lIns="91440" tIns="45720" rIns="91440" bIns="45720" rtlCol="0" anchor="t">
            <a:normAutofit/>
          </a:bodyPr>
          <a:lstStyle/>
          <a:p>
            <a:pPr latinLnBrk="0"/>
            <a:r>
              <a:rPr lang="en-US" altLang="ko-KR" sz="3000"/>
              <a:t>Main.js ( </a:t>
            </a:r>
            <a:r>
              <a:rPr lang="ko-KR" altLang="en-US" sz="3000"/>
              <a:t>총괄</a:t>
            </a:r>
            <a:r>
              <a:rPr lang="en-US" altLang="ko-KR" sz="3000"/>
              <a:t>, </a:t>
            </a:r>
            <a:r>
              <a:rPr lang="ko-KR" altLang="en-US" sz="3000"/>
              <a:t>바닐라 자바스크립트 </a:t>
            </a:r>
            <a:r>
              <a:rPr lang="en-US" altLang="ko-KR" sz="3000"/>
              <a:t>)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09B9C48C-D05C-1119-8A5A-5D754F1DA0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43580" y="336461"/>
            <a:ext cx="3706859" cy="49115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1937380-0A03-1C7B-52CF-58FEFCA46F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499" y="973571"/>
            <a:ext cx="3846424" cy="335600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EEAA347-03CE-3487-681B-9581FEC50B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4329" y="1997074"/>
            <a:ext cx="3563252" cy="2832785"/>
          </a:xfrm>
          <a:prstGeom prst="rect">
            <a:avLst/>
          </a:prstGeom>
        </p:spPr>
      </p:pic>
      <p:cxnSp>
        <p:nvCxnSpPr>
          <p:cNvPr id="23" name="Straight Connector 14">
            <a:extLst>
              <a:ext uri="{FF2B5EF4-FFF2-40B4-BE49-F238E27FC236}">
                <a16:creationId xmlns:a16="http://schemas.microsoft.com/office/drawing/2014/main" id="{64BB8BC3-C891-B7D3-CC28-D1E233DCF0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5140" y="4693032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16">
            <a:extLst>
              <a:ext uri="{FF2B5EF4-FFF2-40B4-BE49-F238E27FC236}">
                <a16:creationId xmlns:a16="http://schemas.microsoft.com/office/drawing/2014/main" id="{1DDD66DE-28D1-EA69-3ACC-6D107A1171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50439" y="0"/>
            <a:ext cx="6976153" cy="6858000"/>
          </a:xfrm>
          <a:prstGeom prst="rect">
            <a:avLst/>
          </a:prstGeom>
          <a:solidFill>
            <a:schemeClr val="bg1">
              <a:lumMod val="9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296BAAAE-BD85-BA24-ED56-5CE42CE6800D}"/>
              </a:ext>
            </a:extLst>
          </p:cNvPr>
          <p:cNvSpPr txBox="1">
            <a:spLocks/>
          </p:cNvSpPr>
          <p:nvPr/>
        </p:nvSpPr>
        <p:spPr>
          <a:xfrm>
            <a:off x="5972689" y="667942"/>
            <a:ext cx="5457312" cy="54996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atinLnBrk="0">
              <a:lnSpc>
                <a:spcPct val="200000"/>
              </a:lnSpc>
            </a:pPr>
            <a:r>
              <a:rPr lang="ko-KR" altLang="en-US" sz="2000" dirty="0"/>
              <a:t>함수들을 모두 </a:t>
            </a:r>
            <a:r>
              <a:rPr lang="en-US" altLang="ko-KR" sz="2000" dirty="0" err="1"/>
              <a:t>impor</a:t>
            </a:r>
            <a:r>
              <a:rPr lang="ko-KR" altLang="en-US" sz="2000" dirty="0"/>
              <a:t>해서 총괄한다</a:t>
            </a:r>
            <a:r>
              <a:rPr lang="en-US" altLang="ko-KR" sz="2000" dirty="0"/>
              <a:t>.</a:t>
            </a:r>
          </a:p>
          <a:p>
            <a:pPr marL="0" latinLnBrk="0">
              <a:lnSpc>
                <a:spcPct val="200000"/>
              </a:lnSpc>
            </a:pPr>
            <a:r>
              <a:rPr lang="ko-KR" altLang="en-US" sz="2000" dirty="0"/>
              <a:t>그 외에 자잘한 바닐라 자바스크립트들도 </a:t>
            </a:r>
            <a:r>
              <a:rPr lang="en-US" altLang="ko-KR" sz="2000" dirty="0" err="1"/>
              <a:t>vanilaJavascript</a:t>
            </a:r>
            <a:r>
              <a:rPr lang="en-US" altLang="ko-KR" sz="2000" dirty="0"/>
              <a:t>() </a:t>
            </a:r>
            <a:r>
              <a:rPr lang="ko-KR" altLang="en-US" sz="2000" dirty="0"/>
              <a:t>함수 안에서 각각 기능별로 만들어서 </a:t>
            </a:r>
            <a:r>
              <a:rPr lang="en-US" altLang="ko-KR" sz="2000" dirty="0" err="1"/>
              <a:t>vanilaJavascript</a:t>
            </a:r>
            <a:r>
              <a:rPr lang="en-US" altLang="ko-KR" sz="2000" dirty="0"/>
              <a:t>()</a:t>
            </a:r>
            <a:r>
              <a:rPr lang="ko-KR" altLang="en-US" sz="2000" dirty="0"/>
              <a:t>로 관리한다</a:t>
            </a:r>
            <a:r>
              <a:rPr lang="en-US" altLang="ko-KR" sz="2000" dirty="0"/>
              <a:t>.</a:t>
            </a:r>
          </a:p>
          <a:p>
            <a:pPr marL="0" latinLnBrk="0">
              <a:lnSpc>
                <a:spcPct val="200000"/>
              </a:lnSpc>
            </a:pPr>
            <a:r>
              <a:rPr lang="ko-KR" altLang="en-US" sz="2000" dirty="0" err="1"/>
              <a:t>프리로더</a:t>
            </a:r>
            <a:r>
              <a:rPr lang="ko-KR" altLang="en-US" sz="2000" dirty="0"/>
              <a:t> 함수도 여기서 관리한다</a:t>
            </a:r>
            <a:r>
              <a:rPr lang="en-US" altLang="ko-KR" sz="2000" dirty="0"/>
              <a:t>.</a:t>
            </a:r>
          </a:p>
          <a:p>
            <a:pPr marL="0" latinLnBrk="0">
              <a:lnSpc>
                <a:spcPct val="200000"/>
              </a:lnSpc>
            </a:pPr>
            <a:r>
              <a:rPr lang="ko-KR" altLang="en-US" sz="2000" dirty="0"/>
              <a:t>각각 </a:t>
            </a:r>
            <a:r>
              <a:rPr lang="en-US" altLang="ko-KR" sz="2000" dirty="0"/>
              <a:t>DOM </a:t>
            </a:r>
            <a:r>
              <a:rPr lang="ko-KR" altLang="en-US" sz="2000" dirty="0"/>
              <a:t>구성 요소에서 실행 </a:t>
            </a:r>
            <a:r>
              <a:rPr lang="ko-KR" altLang="en-US" sz="2000" dirty="0" err="1"/>
              <a:t>서순에</a:t>
            </a:r>
            <a:r>
              <a:rPr lang="ko-KR" altLang="en-US" sz="2000" dirty="0"/>
              <a:t> 맞게끔</a:t>
            </a:r>
            <a:r>
              <a:rPr lang="en-US" altLang="ko-KR" sz="2000" dirty="0"/>
              <a:t>, </a:t>
            </a:r>
            <a:r>
              <a:rPr lang="en-US" altLang="ko-KR" sz="2000" dirty="0" err="1"/>
              <a:t>window.onload</a:t>
            </a:r>
            <a:r>
              <a:rPr lang="ko-KR" altLang="en-US" sz="2000" dirty="0"/>
              <a:t>에 넣을 것과 안 넣을 것을 명확히 설계해서 구분해 놓는다</a:t>
            </a:r>
            <a:r>
              <a:rPr lang="en-US" altLang="ko-KR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5949540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46CD4C-5A18-E6A8-9B6E-7CF3A2ADDA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이로 인해 얻는 이득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E1E7A05-26E0-AD5A-C114-A4005D8325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너무나도 많다</a:t>
            </a:r>
            <a:r>
              <a:rPr lang="en-US" altLang="ko-KR" dirty="0"/>
              <a:t>, </a:t>
            </a:r>
            <a:r>
              <a:rPr lang="ko-KR" altLang="en-US" dirty="0"/>
              <a:t>코드를 갈아 엎을 때도</a:t>
            </a:r>
            <a:r>
              <a:rPr lang="en-US" altLang="ko-KR" dirty="0"/>
              <a:t>, </a:t>
            </a:r>
            <a:r>
              <a:rPr lang="ko-KR" altLang="en-US" dirty="0"/>
              <a:t>일부를 수정할 때도 이 정리는 계속해서 빛난다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함수가 꼬일 일이 절대 없다</a:t>
            </a:r>
            <a:r>
              <a:rPr lang="en-US" altLang="ko-KR" dirty="0"/>
              <a:t>. </a:t>
            </a:r>
            <a:r>
              <a:rPr lang="ko-KR" altLang="en-US" dirty="0"/>
              <a:t>한 요소를 고치고 싶으면 그 요소에 가서 고치면 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처음부터 끝까지 설계대로 이루어 지기 때문에 모든 것이 컨트롤안에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394370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F93F95-1A04-12AB-329E-E3B91C9B69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763167-152A-DBD6-F5EA-CC65131E5C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4FBAA3F-C083-99E1-F2E7-31A01DD45F17}"/>
              </a:ext>
            </a:extLst>
          </p:cNvPr>
          <p:cNvSpPr>
            <a:spLocks/>
          </p:cNvSpPr>
          <p:nvPr/>
        </p:nvSpPr>
        <p:spPr>
          <a:xfrm>
            <a:off x="-357554" y="-70338"/>
            <a:ext cx="12907108" cy="7350369"/>
          </a:xfrm>
          <a:prstGeom prst="rect">
            <a:avLst/>
          </a:prstGeom>
          <a:solidFill>
            <a:srgbClr val="005D66"/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05F88580-CF95-08AD-70DB-FE608EE6FBB9}"/>
              </a:ext>
            </a:extLst>
          </p:cNvPr>
          <p:cNvSpPr txBox="1">
            <a:spLocks/>
          </p:cNvSpPr>
          <p:nvPr/>
        </p:nvSpPr>
        <p:spPr>
          <a:xfrm>
            <a:off x="944217" y="299568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7200" dirty="0">
                <a:solidFill>
                  <a:srgbClr val="FBCCCD"/>
                </a:solidFill>
                <a:latin typeface="Spoqa Han Sans Neo" panose="020B0500000000000000" pitchFamily="34" charset="-127"/>
                <a:ea typeface="Spoqa Han Sans Neo" panose="020B0500000000000000" pitchFamily="34" charset="-127"/>
              </a:rPr>
              <a:t>UI </a:t>
            </a:r>
            <a:r>
              <a:rPr lang="ko-KR" altLang="en-US" sz="7200" dirty="0">
                <a:solidFill>
                  <a:srgbClr val="FBCCCD"/>
                </a:solidFill>
                <a:latin typeface="Spoqa Han Sans Neo" panose="020B0500000000000000" pitchFamily="34" charset="-127"/>
                <a:ea typeface="Spoqa Han Sans Neo" panose="020B0500000000000000" pitchFamily="34" charset="-127"/>
              </a:rPr>
              <a:t>가이드</a:t>
            </a:r>
          </a:p>
        </p:txBody>
      </p:sp>
    </p:spTree>
    <p:extLst>
      <p:ext uri="{BB962C8B-B14F-4D97-AF65-F5344CB8AC3E}">
        <p14:creationId xmlns:p14="http://schemas.microsoft.com/office/powerpoint/2010/main" val="286455088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FDFED1-854B-A38B-F4BB-743314B29B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A7EFD4-DAC8-3B13-AD97-5F45D6BF3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1C15383-9A0F-687E-25F4-ACAE357BA3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8F68BE9-00FD-CF4A-C599-01FBDC35D3A6}"/>
              </a:ext>
            </a:extLst>
          </p:cNvPr>
          <p:cNvSpPr>
            <a:spLocks/>
          </p:cNvSpPr>
          <p:nvPr/>
        </p:nvSpPr>
        <p:spPr>
          <a:xfrm>
            <a:off x="-357554" y="-70338"/>
            <a:ext cx="12907108" cy="7350369"/>
          </a:xfrm>
          <a:prstGeom prst="rect">
            <a:avLst/>
          </a:prstGeom>
          <a:solidFill>
            <a:srgbClr val="005D66"/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58B2F674-F67A-BC60-294D-5ED27BB2D89F}"/>
              </a:ext>
            </a:extLst>
          </p:cNvPr>
          <p:cNvSpPr txBox="1">
            <a:spLocks/>
          </p:cNvSpPr>
          <p:nvPr/>
        </p:nvSpPr>
        <p:spPr>
          <a:xfrm>
            <a:off x="944217" y="299568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7200" dirty="0">
                <a:solidFill>
                  <a:srgbClr val="FBCCCD"/>
                </a:solidFill>
                <a:latin typeface="Spoqa Han Sans Neo" panose="020B0500000000000000" pitchFamily="34" charset="-127"/>
                <a:ea typeface="Spoqa Han Sans Neo" panose="020B0500000000000000" pitchFamily="34" charset="-127"/>
              </a:rPr>
              <a:t>최적화</a:t>
            </a:r>
          </a:p>
        </p:txBody>
      </p:sp>
    </p:spTree>
    <p:extLst>
      <p:ext uri="{BB962C8B-B14F-4D97-AF65-F5344CB8AC3E}">
        <p14:creationId xmlns:p14="http://schemas.microsoft.com/office/powerpoint/2010/main" val="293455697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3C481E-749C-DCD9-EC14-17E04CA2A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어떻게 최적화를 진행하였나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218AA51-3152-E216-31FC-404F1DDF92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로딩속도를 최대한 끌어 올리려고 노력하였다</a:t>
            </a:r>
            <a:endParaRPr lang="en-US" altLang="ko-KR" dirty="0"/>
          </a:p>
          <a:p>
            <a:r>
              <a:rPr lang="en-US" altLang="ko-KR" dirty="0"/>
              <a:t>2. GSAP </a:t>
            </a:r>
            <a:r>
              <a:rPr lang="ko-KR" altLang="en-US" dirty="0"/>
              <a:t>최적화에 힘썼다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3. Lighthouse </a:t>
            </a:r>
            <a:r>
              <a:rPr lang="ko-KR" altLang="en-US" dirty="0"/>
              <a:t>성능 검사에 매우 신경을 씀</a:t>
            </a:r>
            <a:r>
              <a:rPr lang="en-US" altLang="ko-KR" dirty="0"/>
              <a:t>(</a:t>
            </a:r>
            <a:r>
              <a:rPr lang="ko-KR" altLang="en-US" dirty="0"/>
              <a:t>특히 </a:t>
            </a:r>
            <a:r>
              <a:rPr lang="en-US" altLang="ko-KR" dirty="0"/>
              <a:t>speed Index)</a:t>
            </a:r>
          </a:p>
          <a:p>
            <a:pPr>
              <a:buFont typeface="Wingdings" panose="05000000000000000000" pitchFamily="2" charset="2"/>
              <a:buChar char="è"/>
            </a:pPr>
            <a:r>
              <a:rPr lang="en-US" altLang="ko-KR" dirty="0" err="1"/>
              <a:t>Gsap</a:t>
            </a:r>
            <a:r>
              <a:rPr lang="en-US" altLang="ko-KR" dirty="0"/>
              <a:t> </a:t>
            </a:r>
            <a:r>
              <a:rPr lang="en-US" altLang="ko-KR" dirty="0" err="1"/>
              <a:t>scrollTrigger</a:t>
            </a:r>
            <a:r>
              <a:rPr lang="ko-KR" altLang="en-US" dirty="0"/>
              <a:t>는 무겁다</a:t>
            </a:r>
            <a:r>
              <a:rPr lang="en-US" altLang="ko-KR" dirty="0"/>
              <a:t>. </a:t>
            </a:r>
            <a:r>
              <a:rPr lang="ko-KR" altLang="en-US" dirty="0"/>
              <a:t>남용하면 사이트가 그만큼 무거워진다</a:t>
            </a:r>
            <a:r>
              <a:rPr lang="en-US" altLang="ko-KR" dirty="0"/>
              <a:t>. </a:t>
            </a:r>
          </a:p>
          <a:p>
            <a:pPr>
              <a:buFont typeface="Wingdings" panose="05000000000000000000" pitchFamily="2" charset="2"/>
              <a:buChar char="è"/>
            </a:pPr>
            <a:r>
              <a:rPr lang="ko-KR" altLang="en-US" dirty="0"/>
              <a:t>또한 </a:t>
            </a:r>
            <a:r>
              <a:rPr lang="en-US" altLang="ko-KR" dirty="0" err="1"/>
              <a:t>scrollTrigger</a:t>
            </a:r>
            <a:r>
              <a:rPr lang="ko-KR" altLang="en-US" dirty="0"/>
              <a:t>를 다루기 때문에 꼬일 일도 많고</a:t>
            </a:r>
            <a:r>
              <a:rPr lang="en-US" altLang="ko-KR" dirty="0"/>
              <a:t>, </a:t>
            </a:r>
            <a:r>
              <a:rPr lang="ko-KR" altLang="en-US" dirty="0"/>
              <a:t>중첩될 일도 많다</a:t>
            </a:r>
            <a:r>
              <a:rPr lang="en-US" altLang="ko-KR" dirty="0"/>
              <a:t>.</a:t>
            </a:r>
          </a:p>
          <a:p>
            <a:pPr>
              <a:buFont typeface="Wingdings" panose="05000000000000000000" pitchFamily="2" charset="2"/>
              <a:buChar char="è"/>
            </a:pPr>
            <a:r>
              <a:rPr lang="ko-KR" altLang="en-US" dirty="0"/>
              <a:t>이를 미연에 방지하고</a:t>
            </a:r>
            <a:r>
              <a:rPr lang="en-US" altLang="ko-KR" dirty="0"/>
              <a:t>, </a:t>
            </a:r>
            <a:r>
              <a:rPr lang="ko-KR" altLang="en-US" dirty="0"/>
              <a:t>사이트를 가볍게 유지해야</a:t>
            </a:r>
            <a:r>
              <a:rPr lang="en-US" altLang="ko-KR" dirty="0"/>
              <a:t>, UX </a:t>
            </a:r>
            <a:r>
              <a:rPr lang="ko-KR" altLang="en-US" dirty="0"/>
              <a:t>경험이 올라간다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6374337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28D1F3-F58A-2685-10FD-3489572158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로딩 속도를 끌어 올리기 한 노력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11839A9-EA30-A289-E2B8-6C84EAA213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첫번째로</a:t>
            </a:r>
            <a:r>
              <a:rPr lang="en-US" altLang="ko-KR" dirty="0"/>
              <a:t>, </a:t>
            </a:r>
            <a:r>
              <a:rPr lang="ko-KR" altLang="en-US" dirty="0"/>
              <a:t>외부 </a:t>
            </a:r>
            <a:r>
              <a:rPr lang="en-US" altLang="ko-KR" dirty="0"/>
              <a:t>CDN</a:t>
            </a:r>
            <a:r>
              <a:rPr lang="ko-KR" altLang="en-US" dirty="0"/>
              <a:t>으로 불러온 </a:t>
            </a:r>
            <a:r>
              <a:rPr lang="en-US" altLang="ko-KR" dirty="0" err="1"/>
              <a:t>css</a:t>
            </a:r>
            <a:r>
              <a:rPr lang="ko-KR" altLang="en-US" dirty="0"/>
              <a:t>파일들은 </a:t>
            </a:r>
            <a:r>
              <a:rPr lang="en-US" altLang="ko-KR" dirty="0" err="1"/>
              <a:t>rel</a:t>
            </a:r>
            <a:r>
              <a:rPr lang="en-US" altLang="ko-KR" dirty="0"/>
              <a:t> </a:t>
            </a:r>
            <a:r>
              <a:rPr lang="ko-KR" altLang="en-US" dirty="0"/>
              <a:t>속성을 </a:t>
            </a:r>
            <a:r>
              <a:rPr lang="en-US" altLang="ko-KR" dirty="0" err="1"/>
              <a:t>preconnect</a:t>
            </a:r>
            <a:r>
              <a:rPr lang="ko-KR" altLang="en-US" dirty="0"/>
              <a:t>로 줘서 브라우저가 먼저 접촉하도록 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로딩이 늘어지는 요인은 </a:t>
            </a:r>
            <a:r>
              <a:rPr lang="en-US" altLang="ko-KR" dirty="0"/>
              <a:t>html </a:t>
            </a:r>
            <a:r>
              <a:rPr lang="ko-KR" altLang="en-US" dirty="0"/>
              <a:t>파싱과 내부 </a:t>
            </a:r>
            <a:r>
              <a:rPr lang="en-US" altLang="ko-KR" dirty="0"/>
              <a:t>stylesheet </a:t>
            </a:r>
            <a:r>
              <a:rPr lang="ko-KR" altLang="en-US" dirty="0"/>
              <a:t>다운로드인데</a:t>
            </a:r>
            <a:r>
              <a:rPr lang="en-US" altLang="ko-KR" dirty="0"/>
              <a:t>, </a:t>
            </a:r>
            <a:r>
              <a:rPr lang="ko-KR" altLang="en-US" dirty="0"/>
              <a:t>외부 </a:t>
            </a:r>
            <a:r>
              <a:rPr lang="en-US" altLang="ko-KR" dirty="0" err="1"/>
              <a:t>cdn</a:t>
            </a:r>
            <a:r>
              <a:rPr lang="ko-KR" altLang="en-US" dirty="0"/>
              <a:t>은 굳이 </a:t>
            </a:r>
            <a:r>
              <a:rPr lang="en-US" altLang="ko-KR" dirty="0"/>
              <a:t>stylesheet</a:t>
            </a:r>
            <a:r>
              <a:rPr lang="ko-KR" altLang="en-US" dirty="0"/>
              <a:t>로 둘 이유가 없다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외부 </a:t>
            </a:r>
            <a:r>
              <a:rPr lang="en-US" altLang="ko-KR" dirty="0"/>
              <a:t>font CDN</a:t>
            </a:r>
            <a:r>
              <a:rPr lang="ko-KR" altLang="en-US" dirty="0"/>
              <a:t>과</a:t>
            </a:r>
            <a:r>
              <a:rPr lang="en-US" altLang="ko-KR" dirty="0"/>
              <a:t>, swiper CDN </a:t>
            </a:r>
            <a:r>
              <a:rPr lang="ko-KR" altLang="en-US" dirty="0"/>
              <a:t>같은 것들은 </a:t>
            </a:r>
            <a:r>
              <a:rPr lang="en-US" altLang="ko-KR" dirty="0" err="1"/>
              <a:t>preconnect</a:t>
            </a:r>
            <a:r>
              <a:rPr lang="ko-KR" altLang="en-US" dirty="0"/>
              <a:t>로 주는 것이 좋다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그러나</a:t>
            </a:r>
            <a:r>
              <a:rPr lang="en-US" altLang="ko-KR" dirty="0"/>
              <a:t>, swiper.CDN.css </a:t>
            </a:r>
            <a:r>
              <a:rPr lang="ko-KR" altLang="en-US" dirty="0"/>
              <a:t>같은 경우</a:t>
            </a:r>
            <a:r>
              <a:rPr lang="en-US" altLang="ko-KR" dirty="0"/>
              <a:t>, </a:t>
            </a:r>
            <a:r>
              <a:rPr lang="ko-KR" altLang="en-US" dirty="0"/>
              <a:t>내부에서 따로 </a:t>
            </a:r>
            <a:r>
              <a:rPr lang="en-US" altLang="ko-KR" dirty="0" err="1"/>
              <a:t>css</a:t>
            </a:r>
            <a:r>
              <a:rPr lang="en-US" altLang="ko-KR" dirty="0"/>
              <a:t> </a:t>
            </a:r>
            <a:r>
              <a:rPr lang="ko-KR" altLang="en-US" dirty="0"/>
              <a:t>내용을 수정한다면</a:t>
            </a:r>
            <a:r>
              <a:rPr lang="en-US" altLang="ko-KR" dirty="0"/>
              <a:t>, stylesheet</a:t>
            </a:r>
            <a:r>
              <a:rPr lang="ko-KR" altLang="en-US" dirty="0"/>
              <a:t>로 두거나</a:t>
            </a:r>
            <a:r>
              <a:rPr lang="en-US" altLang="ko-KR" dirty="0"/>
              <a:t>, </a:t>
            </a:r>
            <a:r>
              <a:rPr lang="ko-KR" altLang="en-US" dirty="0"/>
              <a:t>로컬로 다운받아서 쓰는 것이 적합하다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5871907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폰트, 스크린샷, 텍스트, 원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790B2C57-9484-C814-01DE-9E88B3EE6B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676" y="1296789"/>
            <a:ext cx="3874124" cy="1297831"/>
          </a:xfrm>
          <a:prstGeom prst="rect">
            <a:avLst/>
          </a:prstGeom>
        </p:spPr>
      </p:pic>
      <p:pic>
        <p:nvPicPr>
          <p:cNvPr id="5" name="그림 4" descr="텍스트, 스크린샷, 폰트, 번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6E7A76B1-EF82-7D44-5BB1-AC0D694263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608" y="3586297"/>
            <a:ext cx="3752260" cy="264486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4FD0961B-0542-4096-5FAF-AF27DB8E87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5659" y="1188637"/>
            <a:ext cx="5642312" cy="1597228"/>
          </a:xfrm>
        </p:spPr>
        <p:txBody>
          <a:bodyPr>
            <a:normAutofit/>
          </a:bodyPr>
          <a:lstStyle/>
          <a:p>
            <a:r>
              <a:rPr lang="ko-KR" altLang="en-US" sz="5400"/>
              <a:t>성능 최적화 </a:t>
            </a:r>
            <a:r>
              <a:rPr lang="en-US" altLang="ko-KR" sz="5400"/>
              <a:t>&amp; UX </a:t>
            </a:r>
            <a:r>
              <a:rPr lang="ko-KR" altLang="en-US" sz="5400"/>
              <a:t>향상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8BBDFBE-7C09-784A-5D5B-8ECB60C385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65660" y="2998278"/>
            <a:ext cx="4505654" cy="2728198"/>
          </a:xfrm>
        </p:spPr>
        <p:txBody>
          <a:bodyPr anchor="t">
            <a:normAutofit/>
          </a:bodyPr>
          <a:lstStyle/>
          <a:p>
            <a:r>
              <a:rPr lang="en-US" altLang="ko-KR" sz="1500" dirty="0"/>
              <a:t>Lighthouse </a:t>
            </a:r>
            <a:r>
              <a:rPr lang="ko-KR" altLang="en-US" sz="1500" dirty="0"/>
              <a:t>성능 최적화 진행</a:t>
            </a:r>
            <a:endParaRPr lang="en-US" altLang="ko-KR" sz="1500" dirty="0"/>
          </a:p>
          <a:p>
            <a:pPr>
              <a:buFontTx/>
              <a:buChar char="-"/>
            </a:pPr>
            <a:r>
              <a:rPr lang="en-US" altLang="ko-KR" sz="1500" dirty="0"/>
              <a:t>LCP(</a:t>
            </a:r>
            <a:r>
              <a:rPr lang="ko-KR" altLang="en-US" sz="1500" dirty="0"/>
              <a:t>최대 컨텐츠 표시 시간</a:t>
            </a:r>
            <a:r>
              <a:rPr lang="en-US" altLang="ko-KR" sz="1500" dirty="0"/>
              <a:t>) </a:t>
            </a:r>
            <a:r>
              <a:rPr lang="ko-KR" altLang="en-US" sz="1500" dirty="0"/>
              <a:t>개선</a:t>
            </a:r>
            <a:endParaRPr lang="en-US" altLang="ko-KR" sz="1500" dirty="0"/>
          </a:p>
          <a:p>
            <a:pPr>
              <a:buFontTx/>
              <a:buChar char="-"/>
            </a:pPr>
            <a:r>
              <a:rPr lang="en-US" altLang="ko-KR" sz="1500" dirty="0"/>
              <a:t>CLS(</a:t>
            </a:r>
            <a:r>
              <a:rPr lang="ko-KR" altLang="en-US" sz="1500" dirty="0"/>
              <a:t>레이아웃 변경 점수</a:t>
            </a:r>
            <a:r>
              <a:rPr lang="en-US" altLang="ko-KR" sz="1500" dirty="0"/>
              <a:t>) </a:t>
            </a:r>
            <a:r>
              <a:rPr lang="ko-KR" altLang="en-US" sz="1500" dirty="0"/>
              <a:t>감소</a:t>
            </a:r>
            <a:endParaRPr lang="en-US" altLang="ko-KR" sz="1500" dirty="0"/>
          </a:p>
          <a:p>
            <a:pPr>
              <a:buFontTx/>
              <a:buChar char="-"/>
            </a:pPr>
            <a:r>
              <a:rPr lang="en-US" altLang="ko-KR" sz="1500" dirty="0"/>
              <a:t>Speed Index </a:t>
            </a:r>
            <a:r>
              <a:rPr lang="ko-KR" altLang="en-US" sz="1500" dirty="0"/>
              <a:t>최대한 끌어 올리기</a:t>
            </a:r>
            <a:endParaRPr lang="en-US" altLang="ko-KR" sz="1500" dirty="0"/>
          </a:p>
          <a:p>
            <a:pPr>
              <a:buFontTx/>
              <a:buChar char="-"/>
            </a:pPr>
            <a:endParaRPr lang="en-US" altLang="ko-KR" sz="1500" dirty="0"/>
          </a:p>
          <a:p>
            <a:r>
              <a:rPr lang="ko-KR" altLang="en-US" sz="1500" dirty="0"/>
              <a:t>이미지 최적화 </a:t>
            </a:r>
            <a:r>
              <a:rPr lang="en-US" altLang="ko-KR" sz="1500" dirty="0"/>
              <a:t>=&gt; </a:t>
            </a:r>
            <a:r>
              <a:rPr lang="ko-KR" altLang="en-US" sz="1500" dirty="0"/>
              <a:t>빠른 로딩 속도 유지</a:t>
            </a:r>
            <a:endParaRPr lang="en-US" altLang="ko-KR" sz="1500" dirty="0"/>
          </a:p>
          <a:p>
            <a:pPr>
              <a:buFontTx/>
              <a:buChar char="-"/>
            </a:pPr>
            <a:r>
              <a:rPr lang="en-US" altLang="ko-KR" sz="1500" dirty="0"/>
              <a:t>AVIF </a:t>
            </a:r>
            <a:r>
              <a:rPr lang="ko-KR" altLang="en-US" sz="1500" dirty="0"/>
              <a:t>사용으로 가벼운 용량 유지</a:t>
            </a:r>
            <a:endParaRPr lang="en-US" altLang="ko-KR" sz="1500" dirty="0"/>
          </a:p>
          <a:p>
            <a:pPr>
              <a:buFontTx/>
              <a:buChar char="-"/>
            </a:pPr>
            <a:r>
              <a:rPr lang="en-US" altLang="ko-KR" sz="1500" dirty="0"/>
              <a:t>&lt;</a:t>
            </a:r>
            <a:r>
              <a:rPr lang="en-US" altLang="ko-KR" sz="1500" dirty="0" err="1"/>
              <a:t>srcset</a:t>
            </a:r>
            <a:r>
              <a:rPr lang="en-US" altLang="ko-KR" sz="1500" dirty="0"/>
              <a:t>&gt; </a:t>
            </a:r>
            <a:r>
              <a:rPr lang="ko-KR" altLang="en-US" sz="1500" dirty="0" err="1"/>
              <a:t>미사용하여</a:t>
            </a:r>
            <a:r>
              <a:rPr lang="ko-KR" altLang="en-US" sz="1500" dirty="0"/>
              <a:t> </a:t>
            </a:r>
            <a:r>
              <a:rPr lang="en-US" altLang="ko-KR" sz="1500" dirty="0"/>
              <a:t>git </a:t>
            </a:r>
            <a:r>
              <a:rPr lang="ko-KR" altLang="en-US" sz="1500" dirty="0"/>
              <a:t>서버 용량 최소화</a:t>
            </a:r>
            <a:endParaRPr lang="en-US" altLang="ko-KR" sz="1500" dirty="0"/>
          </a:p>
          <a:p>
            <a:pPr marL="0" indent="0">
              <a:buNone/>
            </a:pPr>
            <a:endParaRPr lang="en-US" altLang="ko-KR" sz="15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BA57069-A823-5008-2ECF-60BD64C556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57239" y="2073989"/>
            <a:ext cx="2032340" cy="2050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10523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ED592FA-932D-E41F-FA88-EF9C7D15C4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27850"/>
            <a:ext cx="12192000" cy="140097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EDCA615-F510-E8FE-AA58-FA43365390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913" y="2390630"/>
            <a:ext cx="10374173" cy="1038370"/>
          </a:xfrm>
          <a:prstGeom prst="rect">
            <a:avLst/>
          </a:prstGeom>
        </p:spPr>
      </p:pic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2E7AC114-E1AA-E32C-90A5-7CC3786B8D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878" y="3687556"/>
            <a:ext cx="10515600" cy="1360135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/>
              <a:t>이렇게 외부 </a:t>
            </a:r>
            <a:r>
              <a:rPr lang="en-US" altLang="ko-KR" dirty="0" err="1"/>
              <a:t>cdn</a:t>
            </a:r>
            <a:r>
              <a:rPr lang="ko-KR" altLang="en-US" dirty="0"/>
              <a:t>을 </a:t>
            </a:r>
            <a:r>
              <a:rPr lang="en-US" altLang="ko-KR" dirty="0"/>
              <a:t>stylesheet</a:t>
            </a:r>
            <a:r>
              <a:rPr lang="ko-KR" altLang="en-US" dirty="0"/>
              <a:t>에서 </a:t>
            </a:r>
            <a:r>
              <a:rPr lang="en-US" altLang="ko-KR" dirty="0" err="1"/>
              <a:t>preconnect</a:t>
            </a:r>
            <a:r>
              <a:rPr lang="ko-KR" altLang="en-US" dirty="0"/>
              <a:t>로 바꿔 주는 것만 하더라도</a:t>
            </a:r>
            <a:r>
              <a:rPr lang="en-US" altLang="ko-KR" dirty="0"/>
              <a:t>, </a:t>
            </a:r>
            <a:r>
              <a:rPr lang="ko-KR" altLang="en-US" dirty="0"/>
              <a:t>초기 로딩 속도를 절감할 수 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7310317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17">
            <a:extLst>
              <a:ext uri="{FF2B5EF4-FFF2-40B4-BE49-F238E27FC236}">
                <a16:creationId xmlns:a16="http://schemas.microsoft.com/office/drawing/2014/main" id="{30C2C0D0-1732-4CBA-BFD7-F36E4E3C57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19">
            <a:extLst>
              <a:ext uri="{FF2B5EF4-FFF2-40B4-BE49-F238E27FC236}">
                <a16:creationId xmlns:a16="http://schemas.microsoft.com/office/drawing/2014/main" id="{220658D4-816A-4B9B-B6B3-B701E04F52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823012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1" name="내용 개체 틀 2">
            <a:extLst>
              <a:ext uri="{FF2B5EF4-FFF2-40B4-BE49-F238E27FC236}">
                <a16:creationId xmlns:a16="http://schemas.microsoft.com/office/drawing/2014/main" id="{AA0D856A-316C-69EA-5D2D-90E79DED8487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498353" y="680483"/>
          <a:ext cx="3762605" cy="54917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3" name="그림 12">
            <a:extLst>
              <a:ext uri="{FF2B5EF4-FFF2-40B4-BE49-F238E27FC236}">
                <a16:creationId xmlns:a16="http://schemas.microsoft.com/office/drawing/2014/main" id="{65A5C95C-CCDA-A831-8FBC-D6F4C621C2D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41441" y="1159922"/>
            <a:ext cx="1548190" cy="22767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B572F0A-6197-009B-67FB-5B55B0A9790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41441" y="2375583"/>
            <a:ext cx="1548189" cy="64963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BE6AD28-7EC8-9891-8788-49DACB939CC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41441" y="4082527"/>
            <a:ext cx="1548190" cy="8902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C33B4BB-5175-B482-3DCF-675AB35B9B9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941441" y="5007391"/>
            <a:ext cx="1545336" cy="109542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2F93BBC1-6D92-B9BC-ECA5-2D4F2F8DC0BF}"/>
                  </a:ext>
                </a:extLst>
              </p14:cNvPr>
              <p14:cNvContentPartPr/>
              <p14:nvPr/>
            </p14:nvContentPartPr>
            <p14:xfrm>
              <a:off x="4797266" y="2789249"/>
              <a:ext cx="360" cy="360"/>
            </p14:xfrm>
          </p:contentPart>
        </mc:Choice>
        <mc:Fallback xmlns=""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2F93BBC1-6D92-B9BC-ECA5-2D4F2F8DC0B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791146" y="2783129"/>
                <a:ext cx="12600" cy="12600"/>
              </a:xfrm>
              <a:prstGeom prst="rect">
                <a:avLst/>
              </a:prstGeom>
            </p:spPr>
          </p:pic>
        </mc:Fallback>
      </mc:AlternateContent>
      <p:pic>
        <p:nvPicPr>
          <p:cNvPr id="36" name="그림 35">
            <a:extLst>
              <a:ext uri="{FF2B5EF4-FFF2-40B4-BE49-F238E27FC236}">
                <a16:creationId xmlns:a16="http://schemas.microsoft.com/office/drawing/2014/main" id="{4F67B75B-4BE8-7876-A7AA-286C154AF47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0" y="1502006"/>
            <a:ext cx="5040196" cy="3848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53183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60B143-DBE4-FB79-5C1A-28E4A9B463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CLS</a:t>
            </a:r>
            <a:r>
              <a:rPr lang="ko-KR" altLang="en-US" dirty="0"/>
              <a:t>를 고려한다면</a:t>
            </a:r>
            <a:r>
              <a:rPr lang="en-US" altLang="ko-KR" dirty="0"/>
              <a:t>, </a:t>
            </a:r>
            <a:r>
              <a:rPr lang="ko-KR" altLang="en-US" dirty="0"/>
              <a:t>레이아웃 변경을 막아야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928DDA5-C6A1-34E6-4454-D4D6CDB6EE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100" dirty="0"/>
              <a:t>레이아웃 변경을 막기 위해서</a:t>
            </a:r>
            <a:r>
              <a:rPr lang="en-US" altLang="ko-KR" sz="2100" dirty="0"/>
              <a:t>, </a:t>
            </a:r>
            <a:r>
              <a:rPr lang="ko-KR" altLang="en-US" sz="2100" dirty="0"/>
              <a:t>브라우저가 로드 될 때</a:t>
            </a:r>
            <a:r>
              <a:rPr lang="en-US" altLang="ko-KR" sz="2100" dirty="0"/>
              <a:t>, </a:t>
            </a:r>
            <a:r>
              <a:rPr lang="ko-KR" altLang="en-US" sz="2100" dirty="0"/>
              <a:t>미리 레이아웃을 정해주는 것이 중요하다</a:t>
            </a:r>
            <a:r>
              <a:rPr lang="en-US" altLang="ko-KR" sz="2100" dirty="0"/>
              <a:t>.</a:t>
            </a:r>
          </a:p>
          <a:p>
            <a:endParaRPr lang="en-US" altLang="ko-KR" sz="2100" dirty="0"/>
          </a:p>
          <a:p>
            <a:r>
              <a:rPr lang="ko-KR" altLang="en-US" sz="2100" dirty="0"/>
              <a:t>이게 무슨 </a:t>
            </a:r>
            <a:r>
              <a:rPr lang="ko-KR" altLang="en-US" sz="2100" dirty="0" err="1"/>
              <a:t>뜻이냐면</a:t>
            </a:r>
            <a:r>
              <a:rPr lang="en-US" altLang="ko-KR" sz="2100" dirty="0"/>
              <a:t>, </a:t>
            </a:r>
            <a:r>
              <a:rPr lang="ko-KR" altLang="en-US" sz="2100" dirty="0"/>
              <a:t>이미지의 비율이나</a:t>
            </a:r>
            <a:r>
              <a:rPr lang="en-US" altLang="ko-KR" sz="2100" dirty="0"/>
              <a:t>, width</a:t>
            </a:r>
            <a:r>
              <a:rPr lang="ko-KR" altLang="en-US" sz="2100" dirty="0"/>
              <a:t>와 </a:t>
            </a:r>
            <a:r>
              <a:rPr lang="en-US" altLang="ko-KR" sz="2100" dirty="0"/>
              <a:t>heigh</a:t>
            </a:r>
            <a:r>
              <a:rPr lang="ko-KR" altLang="en-US" sz="2100" dirty="0"/>
              <a:t>을 </a:t>
            </a:r>
            <a:r>
              <a:rPr lang="en-US" altLang="ko-KR" sz="2100" dirty="0"/>
              <a:t>inline</a:t>
            </a:r>
            <a:r>
              <a:rPr lang="ko-KR" altLang="en-US" sz="2100" dirty="0"/>
              <a:t>으로 명시해주라는 것이다</a:t>
            </a:r>
            <a:r>
              <a:rPr lang="en-US" altLang="ko-KR" sz="2100" dirty="0"/>
              <a:t>.</a:t>
            </a:r>
          </a:p>
          <a:p>
            <a:endParaRPr lang="en-US" altLang="ko-KR" sz="2100" dirty="0"/>
          </a:p>
          <a:p>
            <a:r>
              <a:rPr lang="ko-KR" altLang="en-US" sz="2100" dirty="0"/>
              <a:t>만약 </a:t>
            </a:r>
            <a:r>
              <a:rPr lang="en-US" altLang="ko-KR" sz="2100" dirty="0" err="1"/>
              <a:t>img</a:t>
            </a:r>
            <a:r>
              <a:rPr lang="ko-KR" altLang="en-US" sz="2100" dirty="0"/>
              <a:t>가 </a:t>
            </a:r>
            <a:r>
              <a:rPr lang="en-US" altLang="ko-KR" sz="2100" dirty="0" err="1"/>
              <a:t>css</a:t>
            </a:r>
            <a:r>
              <a:rPr lang="ko-KR" altLang="en-US" sz="2100" dirty="0"/>
              <a:t>가 로드된 후에 </a:t>
            </a:r>
            <a:r>
              <a:rPr lang="en-US" altLang="ko-KR" sz="2100" dirty="0" err="1"/>
              <a:t>css</a:t>
            </a:r>
            <a:r>
              <a:rPr lang="ko-KR" altLang="en-US" sz="2100" dirty="0"/>
              <a:t>로 크기가 정해진다면</a:t>
            </a:r>
            <a:r>
              <a:rPr lang="en-US" altLang="ko-KR" sz="2100" dirty="0"/>
              <a:t>, </a:t>
            </a:r>
            <a:r>
              <a:rPr lang="ko-KR" altLang="en-US" sz="2100" dirty="0"/>
              <a:t>그것은 이미 한번 </a:t>
            </a:r>
            <a:r>
              <a:rPr lang="en-US" altLang="ko-KR" sz="2100" dirty="0" err="1"/>
              <a:t>img</a:t>
            </a:r>
            <a:r>
              <a:rPr lang="ko-KR" altLang="en-US" sz="2100" dirty="0"/>
              <a:t>의 레이아웃이 </a:t>
            </a:r>
            <a:r>
              <a:rPr lang="en-US" altLang="ko-KR" sz="2100" dirty="0"/>
              <a:t>html</a:t>
            </a:r>
            <a:r>
              <a:rPr lang="ko-KR" altLang="en-US" sz="2100" dirty="0"/>
              <a:t>이 </a:t>
            </a:r>
            <a:r>
              <a:rPr lang="ko-KR" altLang="en-US" sz="2100" dirty="0" err="1"/>
              <a:t>로드될</a:t>
            </a:r>
            <a:r>
              <a:rPr lang="ko-KR" altLang="en-US" sz="2100" dirty="0"/>
              <a:t> 때 정해진 상태에서</a:t>
            </a:r>
            <a:r>
              <a:rPr lang="en-US" altLang="ko-KR" sz="2100" dirty="0"/>
              <a:t>, </a:t>
            </a:r>
            <a:r>
              <a:rPr lang="en-US" altLang="ko-KR" sz="2100" dirty="0" err="1"/>
              <a:t>css</a:t>
            </a:r>
            <a:r>
              <a:rPr lang="ko-KR" altLang="en-US" sz="2100" dirty="0"/>
              <a:t>가 적용되면 한번 더 레이아웃이 바뀌게 되는 불필요한 절차가 생긴다</a:t>
            </a:r>
            <a:r>
              <a:rPr lang="en-US" altLang="ko-KR" sz="2100" dirty="0"/>
              <a:t>.</a:t>
            </a:r>
          </a:p>
          <a:p>
            <a:endParaRPr lang="en-US" altLang="ko-KR" sz="2100" dirty="0"/>
          </a:p>
          <a:p>
            <a:r>
              <a:rPr lang="ko-KR" altLang="en-US" sz="2100" dirty="0"/>
              <a:t>이렇게 되면 </a:t>
            </a:r>
            <a:r>
              <a:rPr lang="en-US" altLang="ko-KR" sz="2100" dirty="0"/>
              <a:t>CLS </a:t>
            </a:r>
            <a:r>
              <a:rPr lang="ko-KR" altLang="en-US" sz="2100" dirty="0"/>
              <a:t>점수가 높아지고 </a:t>
            </a:r>
            <a:r>
              <a:rPr lang="en-US" altLang="ko-KR" sz="2100" dirty="0"/>
              <a:t>UX </a:t>
            </a:r>
            <a:r>
              <a:rPr lang="ko-KR" altLang="en-US" sz="2100" dirty="0"/>
              <a:t>점수가 낮아지게 되는 것</a:t>
            </a:r>
            <a:r>
              <a:rPr lang="en-US" altLang="ko-KR" sz="2100" dirty="0"/>
              <a:t>.</a:t>
            </a:r>
            <a:endParaRPr lang="ko-KR" altLang="en-US" sz="2100" dirty="0"/>
          </a:p>
        </p:txBody>
      </p:sp>
    </p:spTree>
    <p:extLst>
      <p:ext uri="{BB962C8B-B14F-4D97-AF65-F5344CB8AC3E}">
        <p14:creationId xmlns:p14="http://schemas.microsoft.com/office/powerpoint/2010/main" val="82467937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0AD93E3-15A5-401B-8C18-A6F6E31026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9977" y="3636416"/>
            <a:ext cx="5544324" cy="57158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D9EFB55-62CF-F06E-295F-3281E8C319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930" y="1742840"/>
            <a:ext cx="3858163" cy="168616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955701B-1D91-B2A8-F043-4C12E48A5A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5533" y="1507980"/>
            <a:ext cx="3972479" cy="203863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731576C-1B70-D928-0441-027347CC55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7076" y="1838103"/>
            <a:ext cx="3867690" cy="1590897"/>
          </a:xfrm>
          <a:prstGeom prst="rect">
            <a:avLst/>
          </a:prstGeom>
        </p:spPr>
      </p:pic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571F53FC-024C-0C13-8F96-9624519E9B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7104" y="4778440"/>
            <a:ext cx="10515600" cy="571580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/>
              <a:t>이렇게 하면</a:t>
            </a:r>
            <a:r>
              <a:rPr lang="en-US" altLang="ko-KR" dirty="0"/>
              <a:t>, </a:t>
            </a:r>
            <a:r>
              <a:rPr lang="ko-KR" altLang="en-US" dirty="0"/>
              <a:t>레이아웃이 불필요하게 변경될 일이 없다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9621242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D87828D-FD75-56A9-670C-20CC70A822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altLang="ko-KR" sz="4200"/>
              <a:t>Left, top </a:t>
            </a:r>
            <a:r>
              <a:rPr lang="ko-KR" altLang="en-US" sz="4200"/>
              <a:t>값의 변화보단 </a:t>
            </a:r>
            <a:r>
              <a:rPr lang="en-US" altLang="ko-KR" sz="4200"/>
              <a:t>transform</a:t>
            </a:r>
            <a:r>
              <a:rPr lang="ko-KR" altLang="en-US" sz="4200"/>
              <a:t>을 이용</a:t>
            </a:r>
          </a:p>
        </p:txBody>
      </p:sp>
      <p:sp>
        <p:nvSpPr>
          <p:cNvPr id="11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B85943E-7C3D-9120-92E8-703E9E6E33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en-US" altLang="ko-KR" sz="2100" dirty="0"/>
              <a:t>Left, top </a:t>
            </a:r>
            <a:r>
              <a:rPr lang="ko-KR" altLang="en-US" sz="2100" dirty="0"/>
              <a:t>값의 변화도 결국 레이아웃의 변화를 야기한다</a:t>
            </a:r>
            <a:r>
              <a:rPr lang="en-US" altLang="ko-KR" sz="2100" dirty="0"/>
              <a:t>.</a:t>
            </a:r>
          </a:p>
          <a:p>
            <a:r>
              <a:rPr lang="ko-KR" altLang="en-US" sz="2100" dirty="0"/>
              <a:t>이걸 막는 법은</a:t>
            </a:r>
            <a:r>
              <a:rPr lang="en-US" altLang="ko-KR" sz="2100" dirty="0"/>
              <a:t>, transform </a:t>
            </a:r>
            <a:r>
              <a:rPr lang="ko-KR" altLang="en-US" sz="2100" dirty="0"/>
              <a:t>을 적극적으로 이용하는 것</a:t>
            </a:r>
            <a:r>
              <a:rPr lang="en-US" altLang="ko-KR" sz="2100" dirty="0"/>
              <a:t>.</a:t>
            </a:r>
          </a:p>
          <a:p>
            <a:r>
              <a:rPr lang="en-US" altLang="ko-KR" sz="2100" dirty="0" err="1"/>
              <a:t>Gsap</a:t>
            </a:r>
            <a:r>
              <a:rPr lang="ko-KR" altLang="en-US" sz="2100" dirty="0"/>
              <a:t>의 </a:t>
            </a:r>
            <a:r>
              <a:rPr lang="en-US" altLang="ko-KR" sz="2100" dirty="0"/>
              <a:t>x, y</a:t>
            </a:r>
            <a:r>
              <a:rPr lang="ko-KR" altLang="en-US" sz="2100" dirty="0"/>
              <a:t>값도 </a:t>
            </a:r>
            <a:r>
              <a:rPr lang="en-US" altLang="ko-KR" sz="2100" dirty="0" err="1"/>
              <a:t>transfor</a:t>
            </a:r>
            <a:r>
              <a:rPr lang="ko-KR" altLang="en-US" sz="2100" dirty="0"/>
              <a:t>을 이용하는 것이다</a:t>
            </a:r>
            <a:r>
              <a:rPr lang="en-US" altLang="ko-KR" sz="2100" dirty="0"/>
              <a:t>.</a:t>
            </a:r>
            <a:endParaRPr lang="ko-KR" altLang="en-US" sz="21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CB5870E-C964-2120-E23F-6D062B81FDA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3769" b="-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5CCA876-D4EC-A79E-3972-399DB72321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239" y="5118653"/>
            <a:ext cx="4077269" cy="47631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D012F07-215E-7E2F-4BD6-457D095BAB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5401" y="5681585"/>
            <a:ext cx="3400900" cy="36200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9E4D48A-96BA-E5DE-0FF3-850A3F57AB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2957" y="6193567"/>
            <a:ext cx="3562847" cy="371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65669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53B475F8-50AE-46A0-9943-B2B63183D5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3156C4F-2478-8B6F-EB10-D83C74B09D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365125"/>
            <a:ext cx="6986015" cy="1776484"/>
          </a:xfrm>
        </p:spPr>
        <p:txBody>
          <a:bodyPr anchor="b">
            <a:normAutofit/>
          </a:bodyPr>
          <a:lstStyle/>
          <a:p>
            <a:r>
              <a:rPr lang="en-US" altLang="ko-KR" sz="3800"/>
              <a:t>Gsap</a:t>
            </a:r>
            <a:r>
              <a:rPr lang="ko-KR" altLang="en-US" sz="3800"/>
              <a:t>의 남용은 금물</a:t>
            </a:r>
            <a:r>
              <a:rPr lang="en-US" altLang="ko-KR" sz="3800"/>
              <a:t>, css</a:t>
            </a:r>
            <a:r>
              <a:rPr lang="ko-KR" altLang="en-US" sz="3800"/>
              <a:t>로 해결할 건 </a:t>
            </a:r>
            <a:r>
              <a:rPr lang="en-US" altLang="ko-KR" sz="3800"/>
              <a:t>css</a:t>
            </a:r>
            <a:r>
              <a:rPr lang="ko-KR" altLang="en-US" sz="3800"/>
              <a:t>로 해결하는게 좋다</a:t>
            </a:r>
            <a:r>
              <a:rPr lang="en-US" altLang="ko-KR" sz="3800"/>
              <a:t>.</a:t>
            </a:r>
            <a:endParaRPr lang="ko-KR" altLang="en-US" sz="380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6421EE4-D4B6-04D7-3EED-66FD85A6D9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555" y="4563815"/>
            <a:ext cx="3532036" cy="874179"/>
          </a:xfrm>
          <a:prstGeom prst="rect">
            <a:avLst/>
          </a:prstGeom>
        </p:spPr>
      </p:pic>
      <p:sp>
        <p:nvSpPr>
          <p:cNvPr id="29" name="sketch line">
            <a:extLst>
              <a:ext uri="{FF2B5EF4-FFF2-40B4-BE49-F238E27FC236}">
                <a16:creationId xmlns:a16="http://schemas.microsoft.com/office/drawing/2014/main" id="{75F6FDB4-2351-48C2-A863-2364A02343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2315691"/>
            <a:ext cx="4343400" cy="18288"/>
          </a:xfrm>
          <a:custGeom>
            <a:avLst/>
            <a:gdLst>
              <a:gd name="connsiteX0" fmla="*/ 0 w 4343400"/>
              <a:gd name="connsiteY0" fmla="*/ 0 h 18288"/>
              <a:gd name="connsiteX1" fmla="*/ 577052 w 4343400"/>
              <a:gd name="connsiteY1" fmla="*/ 0 h 18288"/>
              <a:gd name="connsiteX2" fmla="*/ 1067235 w 4343400"/>
              <a:gd name="connsiteY2" fmla="*/ 0 h 18288"/>
              <a:gd name="connsiteX3" fmla="*/ 1600853 w 4343400"/>
              <a:gd name="connsiteY3" fmla="*/ 0 h 18288"/>
              <a:gd name="connsiteX4" fmla="*/ 2264773 w 4343400"/>
              <a:gd name="connsiteY4" fmla="*/ 0 h 18288"/>
              <a:gd name="connsiteX5" fmla="*/ 2841825 w 4343400"/>
              <a:gd name="connsiteY5" fmla="*/ 0 h 18288"/>
              <a:gd name="connsiteX6" fmla="*/ 3375442 w 4343400"/>
              <a:gd name="connsiteY6" fmla="*/ 0 h 18288"/>
              <a:gd name="connsiteX7" fmla="*/ 4343400 w 4343400"/>
              <a:gd name="connsiteY7" fmla="*/ 0 h 18288"/>
              <a:gd name="connsiteX8" fmla="*/ 4343400 w 4343400"/>
              <a:gd name="connsiteY8" fmla="*/ 18288 h 18288"/>
              <a:gd name="connsiteX9" fmla="*/ 3722914 w 4343400"/>
              <a:gd name="connsiteY9" fmla="*/ 18288 h 18288"/>
              <a:gd name="connsiteX10" fmla="*/ 3189297 w 4343400"/>
              <a:gd name="connsiteY10" fmla="*/ 18288 h 18288"/>
              <a:gd name="connsiteX11" fmla="*/ 2481943 w 4343400"/>
              <a:gd name="connsiteY11" fmla="*/ 18288 h 18288"/>
              <a:gd name="connsiteX12" fmla="*/ 1904891 w 4343400"/>
              <a:gd name="connsiteY12" fmla="*/ 18288 h 18288"/>
              <a:gd name="connsiteX13" fmla="*/ 1414707 w 4343400"/>
              <a:gd name="connsiteY13" fmla="*/ 18288 h 18288"/>
              <a:gd name="connsiteX14" fmla="*/ 750788 w 4343400"/>
              <a:gd name="connsiteY14" fmla="*/ 18288 h 18288"/>
              <a:gd name="connsiteX15" fmla="*/ 0 w 4343400"/>
              <a:gd name="connsiteY15" fmla="*/ 18288 h 18288"/>
              <a:gd name="connsiteX16" fmla="*/ 0 w 43434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343400" h="18288" fill="none" extrusionOk="0">
                <a:moveTo>
                  <a:pt x="0" y="0"/>
                </a:moveTo>
                <a:cubicBezTo>
                  <a:pt x="233209" y="-19550"/>
                  <a:pt x="330816" y="19068"/>
                  <a:pt x="577052" y="0"/>
                </a:cubicBezTo>
                <a:cubicBezTo>
                  <a:pt x="823288" y="-19068"/>
                  <a:pt x="875077" y="10360"/>
                  <a:pt x="1067235" y="0"/>
                </a:cubicBezTo>
                <a:cubicBezTo>
                  <a:pt x="1259393" y="-10360"/>
                  <a:pt x="1410699" y="2939"/>
                  <a:pt x="1600853" y="0"/>
                </a:cubicBezTo>
                <a:cubicBezTo>
                  <a:pt x="1791007" y="-2939"/>
                  <a:pt x="2101644" y="-26225"/>
                  <a:pt x="2264773" y="0"/>
                </a:cubicBezTo>
                <a:cubicBezTo>
                  <a:pt x="2427902" y="26225"/>
                  <a:pt x="2690426" y="-27726"/>
                  <a:pt x="2841825" y="0"/>
                </a:cubicBezTo>
                <a:cubicBezTo>
                  <a:pt x="2993224" y="27726"/>
                  <a:pt x="3172320" y="-18569"/>
                  <a:pt x="3375442" y="0"/>
                </a:cubicBezTo>
                <a:cubicBezTo>
                  <a:pt x="3578564" y="18569"/>
                  <a:pt x="4003119" y="21909"/>
                  <a:pt x="4343400" y="0"/>
                </a:cubicBezTo>
                <a:cubicBezTo>
                  <a:pt x="4343798" y="7429"/>
                  <a:pt x="4343380" y="10822"/>
                  <a:pt x="4343400" y="18288"/>
                </a:cubicBezTo>
                <a:cubicBezTo>
                  <a:pt x="4109047" y="14709"/>
                  <a:pt x="3996986" y="7919"/>
                  <a:pt x="3722914" y="18288"/>
                </a:cubicBezTo>
                <a:cubicBezTo>
                  <a:pt x="3448842" y="28657"/>
                  <a:pt x="3340973" y="29252"/>
                  <a:pt x="3189297" y="18288"/>
                </a:cubicBezTo>
                <a:cubicBezTo>
                  <a:pt x="3037621" y="7324"/>
                  <a:pt x="2636891" y="-9539"/>
                  <a:pt x="2481943" y="18288"/>
                </a:cubicBezTo>
                <a:cubicBezTo>
                  <a:pt x="2326995" y="46115"/>
                  <a:pt x="2131632" y="740"/>
                  <a:pt x="1904891" y="18288"/>
                </a:cubicBezTo>
                <a:cubicBezTo>
                  <a:pt x="1678150" y="35836"/>
                  <a:pt x="1575362" y="-3381"/>
                  <a:pt x="1414707" y="18288"/>
                </a:cubicBezTo>
                <a:cubicBezTo>
                  <a:pt x="1254052" y="39957"/>
                  <a:pt x="1051093" y="-335"/>
                  <a:pt x="750788" y="18288"/>
                </a:cubicBezTo>
                <a:cubicBezTo>
                  <a:pt x="450483" y="36911"/>
                  <a:pt x="293781" y="22900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343400" h="18288" stroke="0" extrusionOk="0">
                <a:moveTo>
                  <a:pt x="0" y="0"/>
                </a:moveTo>
                <a:cubicBezTo>
                  <a:pt x="212719" y="-28531"/>
                  <a:pt x="340561" y="-1164"/>
                  <a:pt x="577052" y="0"/>
                </a:cubicBezTo>
                <a:cubicBezTo>
                  <a:pt x="813543" y="1164"/>
                  <a:pt x="866967" y="-9376"/>
                  <a:pt x="1067235" y="0"/>
                </a:cubicBezTo>
                <a:cubicBezTo>
                  <a:pt x="1267503" y="9376"/>
                  <a:pt x="1485778" y="-20470"/>
                  <a:pt x="1774589" y="0"/>
                </a:cubicBezTo>
                <a:cubicBezTo>
                  <a:pt x="2063400" y="20470"/>
                  <a:pt x="2090152" y="-14502"/>
                  <a:pt x="2351641" y="0"/>
                </a:cubicBezTo>
                <a:cubicBezTo>
                  <a:pt x="2613130" y="14502"/>
                  <a:pt x="2802864" y="19125"/>
                  <a:pt x="2928693" y="0"/>
                </a:cubicBezTo>
                <a:cubicBezTo>
                  <a:pt x="3054522" y="-19125"/>
                  <a:pt x="3482611" y="-2038"/>
                  <a:pt x="3636046" y="0"/>
                </a:cubicBezTo>
                <a:cubicBezTo>
                  <a:pt x="3789481" y="2038"/>
                  <a:pt x="4012363" y="973"/>
                  <a:pt x="4343400" y="0"/>
                </a:cubicBezTo>
                <a:cubicBezTo>
                  <a:pt x="4342514" y="5429"/>
                  <a:pt x="4344221" y="14046"/>
                  <a:pt x="4343400" y="18288"/>
                </a:cubicBezTo>
                <a:cubicBezTo>
                  <a:pt x="4078870" y="-6138"/>
                  <a:pt x="4015967" y="29658"/>
                  <a:pt x="3809782" y="18288"/>
                </a:cubicBezTo>
                <a:cubicBezTo>
                  <a:pt x="3603597" y="6918"/>
                  <a:pt x="3495552" y="24439"/>
                  <a:pt x="3189297" y="18288"/>
                </a:cubicBezTo>
                <a:cubicBezTo>
                  <a:pt x="2883042" y="12137"/>
                  <a:pt x="2850610" y="32583"/>
                  <a:pt x="2568811" y="18288"/>
                </a:cubicBezTo>
                <a:cubicBezTo>
                  <a:pt x="2287012" y="3993"/>
                  <a:pt x="2279820" y="23580"/>
                  <a:pt x="1991759" y="18288"/>
                </a:cubicBezTo>
                <a:cubicBezTo>
                  <a:pt x="1703698" y="12996"/>
                  <a:pt x="1616455" y="23157"/>
                  <a:pt x="1284405" y="18288"/>
                </a:cubicBezTo>
                <a:cubicBezTo>
                  <a:pt x="952355" y="13419"/>
                  <a:pt x="783530" y="16053"/>
                  <a:pt x="577052" y="18288"/>
                </a:cubicBezTo>
                <a:cubicBezTo>
                  <a:pt x="370574" y="20523"/>
                  <a:pt x="173929" y="519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C7C1EBE-523D-6DD6-D407-C502B221EF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8" y="2504819"/>
            <a:ext cx="6986016" cy="3672144"/>
          </a:xfrm>
        </p:spPr>
        <p:txBody>
          <a:bodyPr>
            <a:normAutofit/>
          </a:bodyPr>
          <a:lstStyle/>
          <a:p>
            <a:r>
              <a:rPr lang="ko-KR" altLang="en-US" sz="2200"/>
              <a:t>스크립트보다 </a:t>
            </a:r>
            <a:r>
              <a:rPr lang="en-US" altLang="ko-KR" sz="2200"/>
              <a:t>css</a:t>
            </a:r>
            <a:r>
              <a:rPr lang="ko-KR" altLang="en-US" sz="2200"/>
              <a:t>를 사용하는 것이 사이트 최적화에 훨씬 좋다</a:t>
            </a:r>
            <a:r>
              <a:rPr lang="en-US" altLang="ko-KR" sz="2200"/>
              <a:t>.</a:t>
            </a:r>
          </a:p>
          <a:p>
            <a:r>
              <a:rPr lang="ko-KR" altLang="en-US" sz="2200"/>
              <a:t>가볍고 </a:t>
            </a:r>
            <a:r>
              <a:rPr lang="en-US" altLang="ko-KR" sz="2200"/>
              <a:t>css</a:t>
            </a:r>
            <a:r>
              <a:rPr lang="ko-KR" altLang="en-US" sz="2200"/>
              <a:t>로 구현할 수 있는 것들은</a:t>
            </a:r>
            <a:r>
              <a:rPr lang="en-US" altLang="ko-KR" sz="2200"/>
              <a:t>, css</a:t>
            </a:r>
            <a:r>
              <a:rPr lang="ko-KR" altLang="en-US" sz="2200"/>
              <a:t>를 최대한 이용하는 것이 결국 </a:t>
            </a:r>
            <a:r>
              <a:rPr lang="en-US" altLang="ko-KR" sz="2200"/>
              <a:t>UX </a:t>
            </a:r>
            <a:r>
              <a:rPr lang="ko-KR" altLang="en-US" sz="2200"/>
              <a:t>경험과도 이어진다고 볼 수 있는 것</a:t>
            </a:r>
            <a:r>
              <a:rPr lang="en-US" altLang="ko-KR" sz="2200"/>
              <a:t>.</a:t>
            </a:r>
            <a:endParaRPr lang="ko-KR" altLang="en-US" sz="220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5FF2063-A578-43CB-66E0-27FF2A1799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6036" y="759373"/>
            <a:ext cx="2676959" cy="551950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BC06153-22F3-9362-2822-A24C1BAF3C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8354" y="4378901"/>
            <a:ext cx="3530309" cy="1059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5814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3B90F0-A6B7-BF72-68C7-01E6F8007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>
                <a:latin typeface="Spoqa Han Sans Neo" panose="020B0500000000000000" pitchFamily="34" charset="-127"/>
                <a:ea typeface="Spoqa Han Sans Neo" panose="020B0500000000000000" pitchFamily="34" charset="-127"/>
              </a:rPr>
              <a:t>컬러</a:t>
            </a:r>
            <a:endParaRPr lang="en-US" altLang="ko-KR" dirty="0">
              <a:latin typeface="Spoqa Han Sans Neo" panose="020B0500000000000000" pitchFamily="34" charset="-127"/>
              <a:ea typeface="Spoqa Han Sans Neo" panose="020B0500000000000000" pitchFamily="34" charset="-127"/>
            </a:endParaRPr>
          </a:p>
        </p:txBody>
      </p:sp>
      <p:pic>
        <p:nvPicPr>
          <p:cNvPr id="5" name="그래픽 4">
            <a:extLst>
              <a:ext uri="{FF2B5EF4-FFF2-40B4-BE49-F238E27FC236}">
                <a16:creationId xmlns:a16="http://schemas.microsoft.com/office/drawing/2014/main" id="{B468BF3E-05AA-BE2F-1635-76050A15BA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0472" y="1690688"/>
            <a:ext cx="466725" cy="466725"/>
          </a:xfrm>
          <a:prstGeom prst="rect">
            <a:avLst/>
          </a:prstGeom>
        </p:spPr>
      </p:pic>
      <p:pic>
        <p:nvPicPr>
          <p:cNvPr id="7" name="그래픽 6">
            <a:extLst>
              <a:ext uri="{FF2B5EF4-FFF2-40B4-BE49-F238E27FC236}">
                <a16:creationId xmlns:a16="http://schemas.microsoft.com/office/drawing/2014/main" id="{B45375D3-B04E-27D8-2E2D-5F6539C26D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10471" y="2292074"/>
            <a:ext cx="466725" cy="466725"/>
          </a:xfrm>
          <a:prstGeom prst="rect">
            <a:avLst/>
          </a:prstGeom>
        </p:spPr>
      </p:pic>
      <p:pic>
        <p:nvPicPr>
          <p:cNvPr id="9" name="그래픽 8">
            <a:extLst>
              <a:ext uri="{FF2B5EF4-FFF2-40B4-BE49-F238E27FC236}">
                <a16:creationId xmlns:a16="http://schemas.microsoft.com/office/drawing/2014/main" id="{D2EAED38-57FB-A1DF-8613-A9C4A482DB6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10470" y="2893460"/>
            <a:ext cx="466725" cy="466725"/>
          </a:xfrm>
          <a:prstGeom prst="rect">
            <a:avLst/>
          </a:prstGeom>
        </p:spPr>
      </p:pic>
      <p:pic>
        <p:nvPicPr>
          <p:cNvPr id="11" name="그래픽 10">
            <a:extLst>
              <a:ext uri="{FF2B5EF4-FFF2-40B4-BE49-F238E27FC236}">
                <a16:creationId xmlns:a16="http://schemas.microsoft.com/office/drawing/2014/main" id="{D77042C2-F845-7682-6CAD-E966FFBED7D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10469" y="3494846"/>
            <a:ext cx="466725" cy="466725"/>
          </a:xfrm>
          <a:prstGeom prst="rect">
            <a:avLst/>
          </a:prstGeom>
        </p:spPr>
      </p:pic>
      <p:pic>
        <p:nvPicPr>
          <p:cNvPr id="13" name="그래픽 12">
            <a:extLst>
              <a:ext uri="{FF2B5EF4-FFF2-40B4-BE49-F238E27FC236}">
                <a16:creationId xmlns:a16="http://schemas.microsoft.com/office/drawing/2014/main" id="{23A7AF4F-2E94-A277-F660-503FD1248F6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10468" y="4167050"/>
            <a:ext cx="466725" cy="466725"/>
          </a:xfrm>
          <a:prstGeom prst="rect">
            <a:avLst/>
          </a:prstGeom>
        </p:spPr>
      </p:pic>
      <p:pic>
        <p:nvPicPr>
          <p:cNvPr id="15" name="그래픽 14">
            <a:extLst>
              <a:ext uri="{FF2B5EF4-FFF2-40B4-BE49-F238E27FC236}">
                <a16:creationId xmlns:a16="http://schemas.microsoft.com/office/drawing/2014/main" id="{933DA274-B55F-7D15-1F5F-D822B8E9875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10467" y="4767976"/>
            <a:ext cx="466725" cy="466725"/>
          </a:xfrm>
          <a:prstGeom prst="rect">
            <a:avLst/>
          </a:prstGeom>
        </p:spPr>
      </p:pic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9E98C3DD-2D8E-B869-DF68-76A6150629B5}"/>
              </a:ext>
            </a:extLst>
          </p:cNvPr>
          <p:cNvSpPr txBox="1">
            <a:spLocks/>
          </p:cNvSpPr>
          <p:nvPr/>
        </p:nvSpPr>
        <p:spPr>
          <a:xfrm>
            <a:off x="1071557" y="2366976"/>
            <a:ext cx="10515600" cy="39590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ko-KR" dirty="0">
              <a:latin typeface="Spoqa Han Sans Neo" panose="020B0500000000000000" pitchFamily="34" charset="-127"/>
              <a:ea typeface="Spoqa Han Sans Neo" panose="020B0500000000000000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5E06F9F-4286-5852-9207-801D934B269C}"/>
              </a:ext>
            </a:extLst>
          </p:cNvPr>
          <p:cNvSpPr txBox="1"/>
          <p:nvPr/>
        </p:nvSpPr>
        <p:spPr>
          <a:xfrm>
            <a:off x="1510323" y="1842940"/>
            <a:ext cx="6096000" cy="2863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US" altLang="ko-KR" b="0" dirty="0">
                <a:solidFill>
                  <a:srgbClr val="222222"/>
                </a:solidFill>
                <a:effectLst/>
                <a:latin typeface="Spoqa Han Sans Neo" panose="020B0500000000000000" pitchFamily="34" charset="-127"/>
                <a:ea typeface="Spoqa Han Sans Neo" panose="020B0500000000000000" pitchFamily="34" charset="-127"/>
              </a:rPr>
              <a:t>#C4A88A: </a:t>
            </a:r>
            <a:r>
              <a:rPr lang="ko-KR" altLang="en-US" b="0" dirty="0">
                <a:solidFill>
                  <a:srgbClr val="222222"/>
                </a:solidFill>
                <a:effectLst/>
                <a:latin typeface="Spoqa Han Sans Neo" panose="020B0500000000000000" pitchFamily="34" charset="-127"/>
                <a:ea typeface="Spoqa Han Sans Neo" panose="020B0500000000000000" pitchFamily="34" charset="-127"/>
              </a:rPr>
              <a:t>포인트 컬러</a:t>
            </a:r>
            <a:endParaRPr lang="en-US" altLang="ko-KR" b="0" dirty="0">
              <a:solidFill>
                <a:srgbClr val="222222"/>
              </a:solidFill>
              <a:effectLst/>
              <a:latin typeface="Spoqa Han Sans Neo" panose="020B0500000000000000" pitchFamily="34" charset="-127"/>
              <a:ea typeface="Spoqa Han Sans Neo" panose="020B0500000000000000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E10EC57-6F97-5472-7B28-8F7275273621}"/>
              </a:ext>
            </a:extLst>
          </p:cNvPr>
          <p:cNvSpPr txBox="1"/>
          <p:nvPr/>
        </p:nvSpPr>
        <p:spPr>
          <a:xfrm>
            <a:off x="1556706" y="2426377"/>
            <a:ext cx="6096000" cy="2863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US" altLang="ko-KR" b="0" dirty="0">
                <a:solidFill>
                  <a:srgbClr val="222222"/>
                </a:solidFill>
                <a:effectLst/>
                <a:latin typeface="Spoqa Han Sans Neo" panose="020B0500000000000000" pitchFamily="34" charset="-127"/>
                <a:ea typeface="Spoqa Han Sans Neo" panose="020B0500000000000000" pitchFamily="34" charset="-127"/>
              </a:rPr>
              <a:t>#005D66</a:t>
            </a:r>
            <a:r>
              <a:rPr lang="en-US" altLang="ko-KR" dirty="0">
                <a:solidFill>
                  <a:srgbClr val="222222"/>
                </a:solidFill>
                <a:latin typeface="Spoqa Han Sans Neo" panose="020B0500000000000000" pitchFamily="34" charset="-127"/>
                <a:ea typeface="Spoqa Han Sans Neo" panose="020B0500000000000000" pitchFamily="34" charset="-127"/>
              </a:rPr>
              <a:t>: </a:t>
            </a:r>
            <a:r>
              <a:rPr lang="ko-KR" altLang="en-US" dirty="0">
                <a:solidFill>
                  <a:srgbClr val="222222"/>
                </a:solidFill>
                <a:latin typeface="Spoqa Han Sans Neo" panose="020B0500000000000000" pitchFamily="34" charset="-127"/>
                <a:ea typeface="Spoqa Han Sans Neo" panose="020B0500000000000000" pitchFamily="34" charset="-127"/>
              </a:rPr>
              <a:t>포인트 컬러 </a:t>
            </a:r>
            <a:r>
              <a:rPr lang="en-US" altLang="ko-KR" dirty="0">
                <a:solidFill>
                  <a:srgbClr val="222222"/>
                </a:solidFill>
                <a:latin typeface="Spoqa Han Sans Neo" panose="020B0500000000000000" pitchFamily="34" charset="-127"/>
                <a:ea typeface="Spoqa Han Sans Neo" panose="020B0500000000000000" pitchFamily="34" charset="-127"/>
              </a:rPr>
              <a:t>– </a:t>
            </a:r>
            <a:r>
              <a:rPr lang="ko-KR" altLang="en-US" dirty="0">
                <a:solidFill>
                  <a:srgbClr val="222222"/>
                </a:solidFill>
                <a:latin typeface="Spoqa Han Sans Neo" panose="020B0500000000000000" pitchFamily="34" charset="-127"/>
                <a:ea typeface="Spoqa Han Sans Neo" panose="020B0500000000000000" pitchFamily="34" charset="-127"/>
              </a:rPr>
              <a:t>따뜻함 속 약간의 차가움</a:t>
            </a:r>
            <a:endParaRPr lang="en-US" altLang="ko-KR" b="0" dirty="0">
              <a:solidFill>
                <a:srgbClr val="222222"/>
              </a:solidFill>
              <a:effectLst/>
              <a:latin typeface="Spoqa Han Sans Neo" panose="020B0500000000000000" pitchFamily="34" charset="-127"/>
              <a:ea typeface="Spoqa Han Sans Neo" panose="020B0500000000000000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2BB9443-D034-6619-4F5C-A400A011015F}"/>
              </a:ext>
            </a:extLst>
          </p:cNvPr>
          <p:cNvSpPr txBox="1"/>
          <p:nvPr/>
        </p:nvSpPr>
        <p:spPr>
          <a:xfrm>
            <a:off x="1556706" y="3029889"/>
            <a:ext cx="8059190" cy="2878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US" altLang="ko-KR" b="0" dirty="0">
                <a:solidFill>
                  <a:srgbClr val="222222"/>
                </a:solidFill>
                <a:effectLst/>
                <a:latin typeface="Spoqa Han Sans Neo" panose="020B0500000000000000" pitchFamily="34" charset="-127"/>
                <a:ea typeface="Spoqa Han Sans Neo" panose="020B0500000000000000" pitchFamily="34" charset="-127"/>
              </a:rPr>
              <a:t>#fbcccd: - </a:t>
            </a:r>
            <a:r>
              <a:rPr lang="ko-KR" altLang="en-US" b="0" dirty="0">
                <a:solidFill>
                  <a:srgbClr val="222222"/>
                </a:solidFill>
                <a:effectLst/>
                <a:latin typeface="Spoqa Han Sans Neo" panose="020B0500000000000000" pitchFamily="34" charset="-127"/>
                <a:ea typeface="Spoqa Han Sans Neo" panose="020B0500000000000000" pitchFamily="34" charset="-127"/>
              </a:rPr>
              <a:t>포인트 컬러 </a:t>
            </a:r>
            <a:r>
              <a:rPr lang="en-US" altLang="ko-KR" b="0" dirty="0">
                <a:solidFill>
                  <a:srgbClr val="222222"/>
                </a:solidFill>
                <a:effectLst/>
                <a:latin typeface="Spoqa Han Sans Neo" panose="020B0500000000000000" pitchFamily="34" charset="-127"/>
                <a:ea typeface="Spoqa Han Sans Neo" panose="020B0500000000000000" pitchFamily="34" charset="-127"/>
              </a:rPr>
              <a:t>- #005D66</a:t>
            </a:r>
            <a:r>
              <a:rPr lang="ko-KR" altLang="en-US" b="0" dirty="0">
                <a:solidFill>
                  <a:srgbClr val="222222"/>
                </a:solidFill>
                <a:effectLst/>
                <a:latin typeface="Spoqa Han Sans Neo" panose="020B0500000000000000" pitchFamily="34" charset="-127"/>
                <a:ea typeface="Spoqa Han Sans Neo" panose="020B0500000000000000" pitchFamily="34" charset="-127"/>
              </a:rPr>
              <a:t>와 배색이 좋으며 따뜻함 유지</a:t>
            </a:r>
            <a:endParaRPr lang="en-US" altLang="ko-KR" b="0" dirty="0">
              <a:solidFill>
                <a:srgbClr val="222222"/>
              </a:solidFill>
              <a:effectLst/>
              <a:latin typeface="Spoqa Han Sans Neo" panose="020B0500000000000000" pitchFamily="34" charset="-127"/>
              <a:ea typeface="Spoqa Han Sans Neo" panose="020B0500000000000000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5E3CA24-ECAB-4CE5-5009-F20A4B9197E5}"/>
              </a:ext>
            </a:extLst>
          </p:cNvPr>
          <p:cNvSpPr txBox="1"/>
          <p:nvPr/>
        </p:nvSpPr>
        <p:spPr>
          <a:xfrm>
            <a:off x="1556706" y="3634940"/>
            <a:ext cx="8059190" cy="2878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US" altLang="ko-KR" b="0" dirty="0">
                <a:solidFill>
                  <a:srgbClr val="222222"/>
                </a:solidFill>
                <a:effectLst/>
                <a:latin typeface="Spoqa Han Sans Neo" panose="020B0500000000000000" pitchFamily="34" charset="-127"/>
                <a:ea typeface="Spoqa Han Sans Neo" panose="020B0500000000000000" pitchFamily="34" charset="-127"/>
              </a:rPr>
              <a:t>#222222</a:t>
            </a:r>
            <a:r>
              <a:rPr lang="en-US" altLang="ko-KR" dirty="0">
                <a:solidFill>
                  <a:srgbClr val="222222"/>
                </a:solidFill>
                <a:latin typeface="Spoqa Han Sans Neo" panose="020B0500000000000000" pitchFamily="34" charset="-127"/>
                <a:ea typeface="Spoqa Han Sans Neo" panose="020B0500000000000000" pitchFamily="34" charset="-127"/>
              </a:rPr>
              <a:t> – </a:t>
            </a:r>
            <a:r>
              <a:rPr lang="ko-KR" altLang="en-US" dirty="0">
                <a:solidFill>
                  <a:srgbClr val="222222"/>
                </a:solidFill>
                <a:latin typeface="Spoqa Han Sans Neo" panose="020B0500000000000000" pitchFamily="34" charset="-127"/>
                <a:ea typeface="Spoqa Han Sans Neo" panose="020B0500000000000000" pitchFamily="34" charset="-127"/>
              </a:rPr>
              <a:t>메인 텍스트 컬러</a:t>
            </a:r>
            <a:r>
              <a:rPr lang="en-US" altLang="ko-KR" dirty="0">
                <a:solidFill>
                  <a:srgbClr val="222222"/>
                </a:solidFill>
                <a:latin typeface="Spoqa Han Sans Neo" panose="020B0500000000000000" pitchFamily="34" charset="-127"/>
                <a:ea typeface="Spoqa Han Sans Neo" panose="020B0500000000000000" pitchFamily="34" charset="-127"/>
              </a:rPr>
              <a:t>, </a:t>
            </a:r>
            <a:r>
              <a:rPr lang="ko-KR" altLang="en-US" dirty="0">
                <a:solidFill>
                  <a:srgbClr val="222222"/>
                </a:solidFill>
                <a:latin typeface="Spoqa Han Sans Neo" panose="020B0500000000000000" pitchFamily="34" charset="-127"/>
                <a:ea typeface="Spoqa Han Sans Neo" panose="020B0500000000000000" pitchFamily="34" charset="-127"/>
              </a:rPr>
              <a:t>웹 내 </a:t>
            </a:r>
            <a:r>
              <a:rPr lang="en-US" altLang="ko-KR" dirty="0">
                <a:solidFill>
                  <a:srgbClr val="222222"/>
                </a:solidFill>
                <a:latin typeface="Spoqa Han Sans Neo" panose="020B0500000000000000" pitchFamily="34" charset="-127"/>
                <a:ea typeface="Spoqa Han Sans Neo" panose="020B0500000000000000" pitchFamily="34" charset="-127"/>
              </a:rPr>
              <a:t>LOGO</a:t>
            </a:r>
            <a:r>
              <a:rPr lang="ko-KR" altLang="en-US" dirty="0">
                <a:solidFill>
                  <a:srgbClr val="222222"/>
                </a:solidFill>
                <a:latin typeface="Spoqa Han Sans Neo" panose="020B0500000000000000" pitchFamily="34" charset="-127"/>
                <a:ea typeface="Spoqa Han Sans Neo" panose="020B0500000000000000" pitchFamily="34" charset="-127"/>
              </a:rPr>
              <a:t>에 활용</a:t>
            </a:r>
            <a:endParaRPr lang="ko-KR" altLang="en-US" b="0" dirty="0">
              <a:solidFill>
                <a:srgbClr val="222222"/>
              </a:solidFill>
              <a:effectLst/>
              <a:latin typeface="Spoqa Han Sans Neo" panose="020B0500000000000000" pitchFamily="34" charset="-127"/>
              <a:ea typeface="Spoqa Han Sans Neo" panose="020B0500000000000000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4E9D771-8C90-E858-E269-1B286A0351EA}"/>
              </a:ext>
            </a:extLst>
          </p:cNvPr>
          <p:cNvSpPr txBox="1"/>
          <p:nvPr/>
        </p:nvSpPr>
        <p:spPr>
          <a:xfrm>
            <a:off x="1556706" y="4258161"/>
            <a:ext cx="4822154" cy="2878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1425"/>
              </a:lnSpc>
            </a:pPr>
            <a:r>
              <a:rPr lang="en-US" altLang="ko-KR" b="0" dirty="0">
                <a:solidFill>
                  <a:srgbClr val="222222"/>
                </a:solidFill>
                <a:effectLst/>
                <a:latin typeface="Spoqa Han Sans Neo" panose="020B0500000000000000" pitchFamily="34" charset="-127"/>
                <a:ea typeface="Spoqa Han Sans Neo" panose="020B0500000000000000" pitchFamily="34" charset="-127"/>
              </a:rPr>
              <a:t>#F8F6F4 – Body background </a:t>
            </a:r>
            <a:r>
              <a:rPr lang="ko-KR" altLang="en-US" b="0" dirty="0">
                <a:solidFill>
                  <a:srgbClr val="222222"/>
                </a:solidFill>
                <a:effectLst/>
                <a:latin typeface="Spoqa Han Sans Neo" panose="020B0500000000000000" pitchFamily="34" charset="-127"/>
                <a:ea typeface="Spoqa Han Sans Neo" panose="020B0500000000000000" pitchFamily="34" charset="-127"/>
              </a:rPr>
              <a:t>컬러</a:t>
            </a:r>
            <a:r>
              <a:rPr lang="en-US" altLang="ko-KR" b="0" dirty="0">
                <a:solidFill>
                  <a:srgbClr val="222222"/>
                </a:solidFill>
                <a:effectLst/>
                <a:latin typeface="Spoqa Han Sans Neo" panose="020B0500000000000000" pitchFamily="34" charset="-127"/>
                <a:ea typeface="Spoqa Han Sans Neo" panose="020B0500000000000000" pitchFamily="34" charset="-127"/>
              </a:rPr>
              <a:t>, Off-white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4C5DA0E-2CEE-F508-5A01-59E4313D8390}"/>
              </a:ext>
            </a:extLst>
          </p:cNvPr>
          <p:cNvSpPr txBox="1"/>
          <p:nvPr/>
        </p:nvSpPr>
        <p:spPr>
          <a:xfrm>
            <a:off x="1556706" y="4816672"/>
            <a:ext cx="54681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0" dirty="0">
                <a:solidFill>
                  <a:srgbClr val="222222"/>
                </a:solidFill>
                <a:effectLst/>
                <a:latin typeface="Spoqa Han Sans Neo" panose="020B0500000000000000" pitchFamily="34" charset="-127"/>
                <a:ea typeface="Spoqa Han Sans Neo" panose="020B0500000000000000" pitchFamily="34" charset="-127"/>
              </a:rPr>
              <a:t>#5C5C5C</a:t>
            </a:r>
            <a:r>
              <a:rPr lang="ko-KR" altLang="en-US" b="0" dirty="0">
                <a:solidFill>
                  <a:srgbClr val="222222"/>
                </a:solidFill>
                <a:effectLst/>
                <a:latin typeface="Spoqa Han Sans Neo" panose="020B0500000000000000" pitchFamily="34" charset="-127"/>
                <a:ea typeface="Spoqa Han Sans Neo" panose="020B0500000000000000" pitchFamily="34" charset="-127"/>
              </a:rPr>
              <a:t> </a:t>
            </a:r>
            <a:r>
              <a:rPr lang="en-US" altLang="ko-KR" dirty="0">
                <a:solidFill>
                  <a:srgbClr val="222222"/>
                </a:solidFill>
                <a:latin typeface="Spoqa Han Sans Neo" panose="020B0500000000000000" pitchFamily="34" charset="-127"/>
                <a:ea typeface="Spoqa Han Sans Neo" panose="020B0500000000000000" pitchFamily="34" charset="-127"/>
              </a:rPr>
              <a:t>– Warm Grey, </a:t>
            </a:r>
            <a:r>
              <a:rPr lang="ko-KR" altLang="en-US" dirty="0">
                <a:solidFill>
                  <a:srgbClr val="222222"/>
                </a:solidFill>
                <a:latin typeface="Spoqa Han Sans Neo" panose="020B0500000000000000" pitchFamily="34" charset="-127"/>
                <a:ea typeface="Spoqa Han Sans Neo" panose="020B0500000000000000" pitchFamily="34" charset="-127"/>
              </a:rPr>
              <a:t>부분 </a:t>
            </a:r>
            <a:r>
              <a:rPr lang="ko-KR" altLang="en-US" dirty="0" err="1">
                <a:solidFill>
                  <a:srgbClr val="222222"/>
                </a:solidFill>
                <a:latin typeface="Spoqa Han Sans Neo" panose="020B0500000000000000" pitchFamily="34" charset="-127"/>
                <a:ea typeface="Spoqa Han Sans Neo" panose="020B0500000000000000" pitchFamily="34" charset="-127"/>
              </a:rPr>
              <a:t>부분</a:t>
            </a:r>
            <a:r>
              <a:rPr lang="ko-KR" altLang="en-US" dirty="0">
                <a:solidFill>
                  <a:srgbClr val="222222"/>
                </a:solidFill>
                <a:latin typeface="Spoqa Han Sans Neo" panose="020B0500000000000000" pitchFamily="34" charset="-127"/>
                <a:ea typeface="Spoqa Han Sans Neo" panose="020B0500000000000000" pitchFamily="34" charset="-127"/>
              </a:rPr>
              <a:t> 살짝 필요할 때 사용</a:t>
            </a:r>
            <a:endParaRPr lang="en-US" altLang="ko-KR" b="0" dirty="0">
              <a:solidFill>
                <a:srgbClr val="222222"/>
              </a:solidFill>
              <a:effectLst/>
              <a:latin typeface="Spoqa Han Sans Neo" panose="020B0500000000000000" pitchFamily="34" charset="-127"/>
              <a:ea typeface="Spoqa Han Sans Neo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6139777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28DECA-A07E-C4D5-B302-A50C27E5D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GSAP</a:t>
            </a:r>
            <a:r>
              <a:rPr lang="ko-KR" altLang="en-US" dirty="0"/>
              <a:t>는 최적화가 필요하다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B1DE36-A0CA-58C9-5E4B-6C569D4D4B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2100" dirty="0"/>
              <a:t>Scrub</a:t>
            </a:r>
            <a:r>
              <a:rPr lang="ko-KR" altLang="en-US" sz="2100" dirty="0"/>
              <a:t>은 스크롤에 감응하기 때문에</a:t>
            </a:r>
            <a:r>
              <a:rPr lang="en-US" altLang="ko-KR" sz="2100" dirty="0"/>
              <a:t>, </a:t>
            </a:r>
            <a:r>
              <a:rPr lang="ko-KR" altLang="en-US" sz="2100" dirty="0"/>
              <a:t>스크롤 트리거가 여러 번 쌓일 확률이 높다</a:t>
            </a:r>
            <a:r>
              <a:rPr lang="en-US" altLang="ko-KR" sz="21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100" dirty="0"/>
              <a:t>또한</a:t>
            </a:r>
            <a:r>
              <a:rPr lang="en-US" altLang="ko-KR" sz="2100" dirty="0"/>
              <a:t>, react</a:t>
            </a:r>
            <a:r>
              <a:rPr lang="ko-KR" altLang="en-US" sz="2100" dirty="0"/>
              <a:t>같은 페이지를 바꾸는 라이브러리와 결합되었을 때</a:t>
            </a:r>
            <a:r>
              <a:rPr lang="en-US" altLang="ko-KR" sz="2100" dirty="0"/>
              <a:t>, </a:t>
            </a:r>
            <a:r>
              <a:rPr lang="ko-KR" altLang="en-US" sz="2100" dirty="0"/>
              <a:t>애니메이션이 남아 있을 수도 있다</a:t>
            </a:r>
            <a:r>
              <a:rPr lang="en-US" altLang="ko-KR" sz="21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100" dirty="0"/>
              <a:t>애니메이션이 쌓이고</a:t>
            </a:r>
            <a:r>
              <a:rPr lang="en-US" altLang="ko-KR" sz="2100" dirty="0"/>
              <a:t>, </a:t>
            </a:r>
            <a:r>
              <a:rPr lang="ko-KR" altLang="en-US" sz="2100" dirty="0" err="1"/>
              <a:t>스크롤트리거가</a:t>
            </a:r>
            <a:r>
              <a:rPr lang="ko-KR" altLang="en-US" sz="2100" dirty="0"/>
              <a:t> 겹치다 보면</a:t>
            </a:r>
            <a:r>
              <a:rPr lang="en-US" altLang="ko-KR" sz="2100" dirty="0"/>
              <a:t>, </a:t>
            </a:r>
            <a:r>
              <a:rPr lang="ko-KR" altLang="en-US" sz="2100" dirty="0"/>
              <a:t>애니메이션이 꼬이게 되고</a:t>
            </a:r>
            <a:r>
              <a:rPr lang="en-US" altLang="ko-KR" sz="2100" dirty="0"/>
              <a:t>, </a:t>
            </a:r>
            <a:r>
              <a:rPr lang="ko-KR" altLang="en-US" sz="2100" dirty="0"/>
              <a:t>메모리 누수도 일어난다</a:t>
            </a:r>
            <a:r>
              <a:rPr lang="en-US" altLang="ko-KR" sz="21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100" dirty="0"/>
              <a:t>이는 곧 사이트가 무거워지는 현상으로 이어진다</a:t>
            </a:r>
            <a:r>
              <a:rPr lang="en-US" altLang="ko-KR" sz="2100" dirty="0"/>
              <a:t>.</a:t>
            </a:r>
            <a:endParaRPr lang="ko-KR" altLang="en-US" sz="2100" dirty="0"/>
          </a:p>
        </p:txBody>
      </p:sp>
    </p:spTree>
    <p:extLst>
      <p:ext uri="{BB962C8B-B14F-4D97-AF65-F5344CB8AC3E}">
        <p14:creationId xmlns:p14="http://schemas.microsoft.com/office/powerpoint/2010/main" val="247638252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E2BFA14-7932-DAE7-D861-06BA8CDB74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403" y="654723"/>
            <a:ext cx="3648584" cy="24768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C768908-657B-87B7-8214-2923086FEF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747" y="1140692"/>
            <a:ext cx="3105583" cy="42868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9E08A9E-338C-7EAC-C75C-3094BE1B13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6098" y="542651"/>
            <a:ext cx="7078063" cy="96215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735C45E-91C4-6BB4-7BEB-98FF8B1366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9813" y="1980089"/>
            <a:ext cx="11264348" cy="1365821"/>
          </a:xfrm>
          <a:prstGeom prst="rect">
            <a:avLst/>
          </a:prstGeom>
        </p:spPr>
      </p:pic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37DD110E-3B47-AB30-E72C-BCC8DF4699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9813" y="3601416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ko-KR" sz="2100" dirty="0"/>
              <a:t>Context</a:t>
            </a:r>
            <a:r>
              <a:rPr lang="ko-KR" altLang="en-US" sz="2100" dirty="0"/>
              <a:t>로 묶어서</a:t>
            </a:r>
            <a:r>
              <a:rPr lang="en-US" altLang="ko-KR" sz="2100" dirty="0"/>
              <a:t>, </a:t>
            </a:r>
            <a:r>
              <a:rPr lang="ko-KR" altLang="en-US" sz="2100" dirty="0"/>
              <a:t>함수가 실행될 때마다 </a:t>
            </a:r>
            <a:r>
              <a:rPr lang="en-US" altLang="ko-KR" sz="2100" dirty="0"/>
              <a:t>context</a:t>
            </a:r>
            <a:r>
              <a:rPr lang="ko-KR" altLang="en-US" sz="2100" dirty="0"/>
              <a:t>를 </a:t>
            </a:r>
            <a:r>
              <a:rPr lang="en-US" altLang="ko-KR" sz="2100" dirty="0"/>
              <a:t>revert()</a:t>
            </a:r>
            <a:r>
              <a:rPr lang="ko-KR" altLang="en-US" sz="2100" dirty="0"/>
              <a:t>하면</a:t>
            </a:r>
            <a:r>
              <a:rPr lang="en-US" altLang="ko-KR" sz="2100" dirty="0"/>
              <a:t>, </a:t>
            </a:r>
            <a:r>
              <a:rPr lang="ko-KR" altLang="en-US" sz="2100" dirty="0"/>
              <a:t>애니메이션이 쌓이는 걸 방지할 수 있다</a:t>
            </a:r>
            <a:r>
              <a:rPr lang="en-US" altLang="ko-KR" sz="2100" dirty="0"/>
              <a:t>.</a:t>
            </a:r>
          </a:p>
          <a:p>
            <a:r>
              <a:rPr lang="en-US" altLang="ko-KR" sz="2100" dirty="0"/>
              <a:t>Scrub</a:t>
            </a:r>
            <a:r>
              <a:rPr lang="ko-KR" altLang="en-US" sz="2100" dirty="0"/>
              <a:t>이 있으면서</a:t>
            </a:r>
            <a:r>
              <a:rPr lang="en-US" altLang="ko-KR" sz="2100" dirty="0"/>
              <a:t>, </a:t>
            </a:r>
            <a:r>
              <a:rPr lang="ko-KR" altLang="en-US" sz="2100" dirty="0"/>
              <a:t>자주 발생하는 </a:t>
            </a:r>
            <a:r>
              <a:rPr lang="en-US" altLang="ko-KR" sz="2100" dirty="0" err="1"/>
              <a:t>gsap</a:t>
            </a:r>
            <a:r>
              <a:rPr lang="ko-KR" altLang="en-US" sz="2100" dirty="0"/>
              <a:t>요소는 기존  트리거가 걸린 애니메이션 요소를 </a:t>
            </a:r>
            <a:r>
              <a:rPr lang="ko-KR" altLang="en-US" sz="2100" dirty="0" err="1"/>
              <a:t>없애줘야</a:t>
            </a:r>
            <a:r>
              <a:rPr lang="ko-KR" altLang="en-US" sz="2100" dirty="0"/>
              <a:t> 한다</a:t>
            </a:r>
            <a:r>
              <a:rPr lang="en-US" altLang="ko-KR" sz="2100" dirty="0"/>
              <a:t>.</a:t>
            </a:r>
          </a:p>
          <a:p>
            <a:r>
              <a:rPr lang="ko-KR" altLang="en-US" sz="2100" dirty="0"/>
              <a:t>혹시라도 </a:t>
            </a:r>
            <a:r>
              <a:rPr lang="en-US" altLang="ko-KR" sz="2100" dirty="0"/>
              <a:t>trigger</a:t>
            </a:r>
            <a:r>
              <a:rPr lang="ko-KR" altLang="en-US" sz="2100" dirty="0"/>
              <a:t>가 중첩될 수도 있기 때문에</a:t>
            </a:r>
            <a:r>
              <a:rPr lang="en-US" altLang="ko-KR" sz="2100" dirty="0"/>
              <a:t>, </a:t>
            </a:r>
            <a:r>
              <a:rPr lang="en-US" altLang="ko-KR" sz="2100" dirty="0" err="1"/>
              <a:t>scrollTrigger</a:t>
            </a:r>
            <a:r>
              <a:rPr lang="ko-KR" altLang="en-US" sz="2100" dirty="0"/>
              <a:t>도 초기화해주는 것이 좋다</a:t>
            </a:r>
            <a:r>
              <a:rPr lang="en-US" altLang="ko-KR" sz="2100" dirty="0"/>
              <a:t>.</a:t>
            </a:r>
          </a:p>
          <a:p>
            <a:r>
              <a:rPr lang="ko-KR" altLang="en-US" sz="2100" dirty="0"/>
              <a:t>이는 필자의 </a:t>
            </a:r>
            <a:r>
              <a:rPr lang="en-US" altLang="ko-KR" sz="2100" dirty="0"/>
              <a:t>VELOG</a:t>
            </a:r>
            <a:r>
              <a:rPr lang="ko-KR" altLang="en-US" sz="2100" dirty="0"/>
              <a:t>에 따로 적어 둠</a:t>
            </a:r>
            <a:r>
              <a:rPr lang="en-US" altLang="ko-KR" sz="2100" dirty="0"/>
              <a:t>.</a:t>
            </a:r>
          </a:p>
          <a:p>
            <a:r>
              <a:rPr lang="en-US" altLang="ko-KR" sz="2100" dirty="0">
                <a:hlinkClick r:id="rId6"/>
              </a:rPr>
              <a:t>Dustin Jung </a:t>
            </a:r>
            <a:r>
              <a:rPr lang="en-US" altLang="ko-KR" sz="2100" dirty="0" err="1">
                <a:hlinkClick r:id="rId6"/>
              </a:rPr>
              <a:t>Velog</a:t>
            </a:r>
            <a:r>
              <a:rPr lang="en-US" altLang="ko-KR" sz="2100" dirty="0">
                <a:hlinkClick r:id="rId6"/>
              </a:rPr>
              <a:t> - GSAP </a:t>
            </a:r>
            <a:r>
              <a:rPr lang="ko-KR" altLang="en-US" sz="2100" dirty="0">
                <a:hlinkClick r:id="rId6"/>
              </a:rPr>
              <a:t>시리즈</a:t>
            </a:r>
            <a:endParaRPr lang="en-US" altLang="ko-KR" sz="2100" dirty="0"/>
          </a:p>
          <a:p>
            <a:r>
              <a:rPr lang="ko-KR" altLang="en-US" sz="2100" dirty="0"/>
              <a:t>즉 이를 통해 메모리 누수와 애니메이션 중첩</a:t>
            </a:r>
            <a:r>
              <a:rPr lang="en-US" altLang="ko-KR" sz="2100" dirty="0"/>
              <a:t>, </a:t>
            </a:r>
            <a:r>
              <a:rPr lang="ko-KR" altLang="en-US" sz="2100" dirty="0"/>
              <a:t>스크롤 트리거 꼬임 방지 가능</a:t>
            </a:r>
            <a:r>
              <a:rPr lang="en-US" altLang="ko-KR" sz="2100" dirty="0"/>
              <a:t>!!</a:t>
            </a:r>
          </a:p>
        </p:txBody>
      </p:sp>
    </p:spTree>
    <p:extLst>
      <p:ext uri="{BB962C8B-B14F-4D97-AF65-F5344CB8AC3E}">
        <p14:creationId xmlns:p14="http://schemas.microsoft.com/office/powerpoint/2010/main" val="58059756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203" name="Rectangle 8202">
            <a:extLst>
              <a:ext uri="{FF2B5EF4-FFF2-40B4-BE49-F238E27FC236}">
                <a16:creationId xmlns:a16="http://schemas.microsoft.com/office/drawing/2014/main" id="{2172A0AC-3DCE-4672-BCAF-28FEF91F60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05" name="Rectangle 8204">
            <a:extLst>
              <a:ext uri="{FF2B5EF4-FFF2-40B4-BE49-F238E27FC236}">
                <a16:creationId xmlns:a16="http://schemas.microsoft.com/office/drawing/2014/main" id="{AE6F1C77-EDC9-4C5F-8C1C-62DD46BDA3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FB0002C2-FD27-F720-1081-77C3A65FA4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12" r="16782" b="1"/>
          <a:stretch/>
        </p:blipFill>
        <p:spPr bwMode="auto">
          <a:xfrm>
            <a:off x="20" y="10"/>
            <a:ext cx="8450297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E0FE1AC5-DA59-DB70-C1F5-B3C5BD63D6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251316" cy="1627636"/>
          </a:xfrm>
        </p:spPr>
        <p:txBody>
          <a:bodyPr>
            <a:normAutofit/>
          </a:bodyPr>
          <a:lstStyle/>
          <a:p>
            <a:r>
              <a:rPr lang="en-US" altLang="ko-KR">
                <a:solidFill>
                  <a:srgbClr val="FFFFFF"/>
                </a:solidFill>
              </a:rPr>
              <a:t>JS</a:t>
            </a:r>
            <a:r>
              <a:rPr lang="ko-KR" altLang="en-US">
                <a:solidFill>
                  <a:srgbClr val="FFFFFF"/>
                </a:solidFill>
              </a:rPr>
              <a:t>와 </a:t>
            </a:r>
            <a:r>
              <a:rPr lang="en-US" altLang="ko-KR">
                <a:solidFill>
                  <a:srgbClr val="FFFFFF"/>
                </a:solidFill>
              </a:rPr>
              <a:t>CSS</a:t>
            </a:r>
            <a:r>
              <a:rPr lang="ko-KR" altLang="en-US">
                <a:solidFill>
                  <a:srgbClr val="FFFFFF"/>
                </a:solidFill>
              </a:rPr>
              <a:t>도 압축하는 것이 좋다</a:t>
            </a:r>
          </a:p>
        </p:txBody>
      </p:sp>
      <p:sp>
        <p:nvSpPr>
          <p:cNvPr id="8200" name="Content Placeholder 8199">
            <a:extLst>
              <a:ext uri="{FF2B5EF4-FFF2-40B4-BE49-F238E27FC236}">
                <a16:creationId xmlns:a16="http://schemas.microsoft.com/office/drawing/2014/main" id="{BE85372E-BCAC-7494-4ABE-3ACE3209B9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19785"/>
            <a:ext cx="4619621" cy="3957178"/>
          </a:xfrm>
        </p:spPr>
        <p:txBody>
          <a:bodyPr>
            <a:normAutofit/>
          </a:bodyPr>
          <a:lstStyle/>
          <a:p>
            <a:r>
              <a:rPr lang="ko-KR" altLang="en-US" sz="2000" dirty="0">
                <a:solidFill>
                  <a:srgbClr val="FFFFFF"/>
                </a:solidFill>
              </a:rPr>
              <a:t>이렇게 불필요한 주석과 공백을 모두 제거한다면</a:t>
            </a:r>
            <a:r>
              <a:rPr lang="en-US" altLang="ko-KR" sz="2000" dirty="0">
                <a:solidFill>
                  <a:srgbClr val="FFFFFF"/>
                </a:solidFill>
              </a:rPr>
              <a:t>, </a:t>
            </a:r>
            <a:r>
              <a:rPr lang="ko-KR" altLang="en-US" sz="2000" dirty="0">
                <a:solidFill>
                  <a:srgbClr val="FFFFFF"/>
                </a:solidFill>
              </a:rPr>
              <a:t>그만큼 더 빠르게 </a:t>
            </a:r>
            <a:r>
              <a:rPr lang="ko-KR" altLang="en-US" sz="2000" dirty="0" err="1">
                <a:solidFill>
                  <a:srgbClr val="FFFFFF"/>
                </a:solidFill>
              </a:rPr>
              <a:t>로드할</a:t>
            </a:r>
            <a:r>
              <a:rPr lang="ko-KR" altLang="en-US" sz="2000" dirty="0">
                <a:solidFill>
                  <a:srgbClr val="FFFFFF"/>
                </a:solidFill>
              </a:rPr>
              <a:t>  수 있고</a:t>
            </a:r>
            <a:r>
              <a:rPr lang="en-US" altLang="ko-KR" sz="2000" dirty="0">
                <a:solidFill>
                  <a:srgbClr val="FFFFFF"/>
                </a:solidFill>
              </a:rPr>
              <a:t>, </a:t>
            </a:r>
            <a:r>
              <a:rPr lang="ko-KR" altLang="en-US" sz="2000" dirty="0">
                <a:solidFill>
                  <a:srgbClr val="FFFFFF"/>
                </a:solidFill>
              </a:rPr>
              <a:t>이것이 곧 렌더링을 빠르게 하는 것으로 이어지고</a:t>
            </a:r>
            <a:r>
              <a:rPr lang="en-US" altLang="ko-KR" sz="2000" dirty="0">
                <a:solidFill>
                  <a:srgbClr val="FFFFFF"/>
                </a:solidFill>
              </a:rPr>
              <a:t>, </a:t>
            </a:r>
            <a:r>
              <a:rPr lang="ko-KR" altLang="en-US" sz="2000" dirty="0">
                <a:solidFill>
                  <a:srgbClr val="FFFFFF"/>
                </a:solidFill>
              </a:rPr>
              <a:t>이것이 곧 </a:t>
            </a:r>
            <a:r>
              <a:rPr lang="en-US" altLang="ko-KR" sz="2000" dirty="0">
                <a:solidFill>
                  <a:srgbClr val="FFFFFF"/>
                </a:solidFill>
              </a:rPr>
              <a:t>UX </a:t>
            </a:r>
            <a:r>
              <a:rPr lang="ko-KR" altLang="en-US" sz="2000" dirty="0">
                <a:solidFill>
                  <a:srgbClr val="FFFFFF"/>
                </a:solidFill>
              </a:rPr>
              <a:t>경험을 향상시킨다</a:t>
            </a:r>
            <a:r>
              <a:rPr lang="en-US" altLang="ko-KR" sz="2000" dirty="0">
                <a:solidFill>
                  <a:srgbClr val="FFFFFF"/>
                </a:solidFill>
              </a:rPr>
              <a:t>.</a:t>
            </a:r>
            <a:endParaRPr lang="en-US" sz="2000" dirty="0">
              <a:solidFill>
                <a:srgbClr val="FFFFFF"/>
              </a:solidFill>
            </a:endParaRPr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7D4E7840-3EC5-B9BA-2ECE-B1DC8470CC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48" r="20080" b="-1"/>
          <a:stretch/>
        </p:blipFill>
        <p:spPr bwMode="auto">
          <a:xfrm>
            <a:off x="6225997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24108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C330C6-05DE-B317-8E3C-98CD5E1FEB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Script</a:t>
            </a:r>
            <a:r>
              <a:rPr lang="ko-KR" altLang="en-US" dirty="0"/>
              <a:t>를 불러오는 </a:t>
            </a:r>
            <a:r>
              <a:rPr lang="ko-KR" altLang="en-US" dirty="0" err="1"/>
              <a:t>서순도</a:t>
            </a:r>
            <a:r>
              <a:rPr lang="ko-KR" altLang="en-US" dirty="0"/>
              <a:t> 관리하자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26A326C-BA9F-28D2-715B-8A4C098F65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만약 </a:t>
            </a:r>
            <a:r>
              <a:rPr lang="en-US" altLang="ko-KR" dirty="0" err="1"/>
              <a:t>gsap</a:t>
            </a:r>
            <a:r>
              <a:rPr lang="ko-KR" altLang="en-US" dirty="0"/>
              <a:t>나 </a:t>
            </a:r>
            <a:r>
              <a:rPr lang="en-US" altLang="ko-KR" dirty="0"/>
              <a:t>swiper </a:t>
            </a:r>
            <a:r>
              <a:rPr lang="ko-KR" altLang="en-US" dirty="0"/>
              <a:t>같은 플러그인을 사용한다면</a:t>
            </a:r>
            <a:r>
              <a:rPr lang="en-US" altLang="ko-KR" dirty="0"/>
              <a:t>, </a:t>
            </a:r>
            <a:r>
              <a:rPr lang="ko-KR" altLang="en-US" dirty="0"/>
              <a:t>이 요소들은 </a:t>
            </a:r>
            <a:r>
              <a:rPr lang="en-US" altLang="ko-KR" dirty="0"/>
              <a:t>DOM</a:t>
            </a:r>
            <a:r>
              <a:rPr lang="ko-KR" altLang="en-US" dirty="0"/>
              <a:t>에 관여한다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그렇다면</a:t>
            </a:r>
            <a:r>
              <a:rPr lang="en-US" altLang="ko-KR" dirty="0"/>
              <a:t>, </a:t>
            </a:r>
            <a:r>
              <a:rPr lang="ko-KR" altLang="en-US" dirty="0"/>
              <a:t>이 스크립트들은 </a:t>
            </a:r>
            <a:r>
              <a:rPr lang="en-US" altLang="ko-KR" dirty="0"/>
              <a:t>HTML</a:t>
            </a:r>
            <a:r>
              <a:rPr lang="ko-KR" altLang="en-US" dirty="0"/>
              <a:t>의 로드가 끝난 후 </a:t>
            </a:r>
            <a:r>
              <a:rPr lang="ko-KR" altLang="en-US" dirty="0" err="1"/>
              <a:t>로드되는게</a:t>
            </a:r>
            <a:r>
              <a:rPr lang="ko-KR" altLang="en-US" dirty="0"/>
              <a:t> 맞다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그렇다면</a:t>
            </a:r>
            <a:r>
              <a:rPr lang="en-US" altLang="ko-KR" dirty="0"/>
              <a:t>, HTML </a:t>
            </a:r>
            <a:r>
              <a:rPr lang="ko-KR" altLang="en-US" dirty="0"/>
              <a:t>요소들을 택하고</a:t>
            </a:r>
            <a:r>
              <a:rPr lang="en-US" altLang="ko-KR" dirty="0"/>
              <a:t>, </a:t>
            </a:r>
            <a:r>
              <a:rPr lang="en-US" altLang="ko-KR" dirty="0" err="1"/>
              <a:t>gsap</a:t>
            </a:r>
            <a:r>
              <a:rPr lang="ko-KR" altLang="en-US" dirty="0"/>
              <a:t>와 연계하는 다른 스크립트들도 </a:t>
            </a:r>
            <a:r>
              <a:rPr lang="en-US" altLang="ko-KR" dirty="0"/>
              <a:t>HTML </a:t>
            </a:r>
            <a:r>
              <a:rPr lang="ko-KR" altLang="en-US" dirty="0"/>
              <a:t>로드가 먼저 다 된 다음에 들어 </a:t>
            </a:r>
            <a:r>
              <a:rPr lang="ko-KR" altLang="en-US" dirty="0" err="1"/>
              <a:t>오는게</a:t>
            </a:r>
            <a:r>
              <a:rPr lang="ko-KR" altLang="en-US" dirty="0"/>
              <a:t> 맞다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1037229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D3170BE-4A95-D232-B49B-D1679D7F79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291" y="101915"/>
            <a:ext cx="10078316" cy="2564542"/>
          </a:xfrm>
          <a:prstGeom prst="rect">
            <a:avLst/>
          </a:prstGeom>
        </p:spPr>
      </p:pic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70FC393F-72B7-4D94-5853-93EF1D9931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109" y="2763077"/>
            <a:ext cx="10515600" cy="3765067"/>
          </a:xfrm>
        </p:spPr>
        <p:txBody>
          <a:bodyPr/>
          <a:lstStyle/>
          <a:p>
            <a:r>
              <a:rPr lang="en-US" altLang="ko-KR" dirty="0"/>
              <a:t>Defer</a:t>
            </a:r>
            <a:r>
              <a:rPr lang="ko-KR" altLang="en-US" dirty="0"/>
              <a:t>를 활용해서</a:t>
            </a:r>
            <a:r>
              <a:rPr lang="en-US" altLang="ko-KR" dirty="0"/>
              <a:t>, html</a:t>
            </a:r>
            <a:r>
              <a:rPr lang="ko-KR" altLang="en-US" dirty="0"/>
              <a:t>이 모두 로드된 후 스크립트가 로드되게끔 한다</a:t>
            </a:r>
            <a:r>
              <a:rPr lang="en-US" altLang="ko-KR" dirty="0"/>
              <a:t>. </a:t>
            </a:r>
            <a:r>
              <a:rPr lang="ko-KR" altLang="en-US" dirty="0"/>
              <a:t>이를 통해 </a:t>
            </a:r>
            <a:r>
              <a:rPr lang="en-US" altLang="ko-KR" dirty="0"/>
              <a:t>html </a:t>
            </a:r>
            <a:r>
              <a:rPr lang="ko-KR" altLang="en-US" dirty="0"/>
              <a:t>자체의 로드 속도를 더 빠르게 가져올 수 있음</a:t>
            </a:r>
            <a:r>
              <a:rPr lang="en-US" altLang="ko-KR" dirty="0"/>
              <a:t>.</a:t>
            </a:r>
          </a:p>
          <a:p>
            <a:r>
              <a:rPr lang="en-US" altLang="ko-KR" dirty="0" err="1"/>
              <a:t>Gsap</a:t>
            </a:r>
            <a:r>
              <a:rPr lang="ko-KR" altLang="en-US" dirty="0"/>
              <a:t>와 </a:t>
            </a:r>
            <a:r>
              <a:rPr lang="en-US" altLang="ko-KR" dirty="0"/>
              <a:t>swiper</a:t>
            </a:r>
            <a:r>
              <a:rPr lang="ko-KR" altLang="en-US" dirty="0"/>
              <a:t>가 </a:t>
            </a:r>
            <a:r>
              <a:rPr lang="en-US" altLang="ko-KR" dirty="0"/>
              <a:t>defer</a:t>
            </a:r>
            <a:r>
              <a:rPr lang="ko-KR" altLang="en-US" dirty="0"/>
              <a:t>라면 당연히 </a:t>
            </a:r>
            <a:r>
              <a:rPr lang="en-US" altLang="ko-KR" dirty="0"/>
              <a:t>main.js</a:t>
            </a:r>
            <a:r>
              <a:rPr lang="ko-KR" altLang="en-US" dirty="0"/>
              <a:t>도 </a:t>
            </a:r>
            <a:r>
              <a:rPr lang="en-US" altLang="ko-KR" dirty="0"/>
              <a:t>defer</a:t>
            </a:r>
            <a:r>
              <a:rPr lang="ko-KR" altLang="en-US" dirty="0"/>
              <a:t>로 들어와야 한다</a:t>
            </a:r>
            <a:r>
              <a:rPr lang="en-US" altLang="ko-KR" dirty="0"/>
              <a:t>. </a:t>
            </a:r>
            <a:r>
              <a:rPr lang="en-US" altLang="ko-KR" dirty="0" err="1"/>
              <a:t>Gsap</a:t>
            </a:r>
            <a:r>
              <a:rPr lang="ko-KR" altLang="en-US" dirty="0"/>
              <a:t> </a:t>
            </a:r>
            <a:r>
              <a:rPr lang="en-US" altLang="ko-KR" dirty="0"/>
              <a:t>animations</a:t>
            </a:r>
            <a:r>
              <a:rPr lang="ko-KR" altLang="en-US" dirty="0"/>
              <a:t>와 </a:t>
            </a:r>
            <a:r>
              <a:rPr lang="en-US" altLang="ko-KR" dirty="0"/>
              <a:t>components.js</a:t>
            </a:r>
            <a:r>
              <a:rPr lang="ko-KR" altLang="en-US" dirty="0"/>
              <a:t>를 총괄하고 있기 때문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55218285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A167E0-791D-788D-B5C4-B5B96EF469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 모든 노력을 통해서 </a:t>
            </a:r>
            <a:r>
              <a:rPr lang="en-US" altLang="ko-KR" dirty="0"/>
              <a:t>=&gt; ?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1848B81-7AFE-66B9-8CB8-841697B3C8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100" dirty="0"/>
              <a:t>GSAP</a:t>
            </a:r>
            <a:r>
              <a:rPr lang="ko-KR" altLang="en-US" sz="2100" dirty="0"/>
              <a:t>를 많이 사용했던 사이트라서 처음에 매우 무거웠었음에도</a:t>
            </a:r>
            <a:r>
              <a:rPr lang="en-US" altLang="ko-KR" sz="2100" dirty="0"/>
              <a:t>, </a:t>
            </a:r>
          </a:p>
          <a:p>
            <a:pPr marL="0" indent="0">
              <a:buNone/>
            </a:pPr>
            <a:r>
              <a:rPr lang="ko-KR" altLang="en-US" sz="2100" dirty="0"/>
              <a:t>최적화에 힘을 쏟은 이후</a:t>
            </a:r>
            <a:r>
              <a:rPr lang="en-US" altLang="ko-KR" sz="2100" dirty="0"/>
              <a:t>, </a:t>
            </a:r>
            <a:r>
              <a:rPr lang="ko-KR" altLang="en-US" sz="2100" dirty="0"/>
              <a:t>사이트 로딩 속도와 전반적인 </a:t>
            </a:r>
            <a:r>
              <a:rPr lang="ko-KR" altLang="en-US" sz="2100" dirty="0" err="1"/>
              <a:t>버벅이는</a:t>
            </a:r>
            <a:r>
              <a:rPr lang="ko-KR" altLang="en-US" sz="2100" dirty="0"/>
              <a:t> 것이 매우 많이 개선이 되었다</a:t>
            </a:r>
            <a:r>
              <a:rPr lang="en-US" altLang="ko-KR" sz="2100" dirty="0"/>
              <a:t>.</a:t>
            </a:r>
          </a:p>
          <a:p>
            <a:pPr marL="0" indent="0">
              <a:buNone/>
            </a:pPr>
            <a:endParaRPr lang="en-US" altLang="ko-KR" sz="2100" dirty="0"/>
          </a:p>
          <a:p>
            <a:pPr marL="0" indent="0">
              <a:buNone/>
            </a:pPr>
            <a:r>
              <a:rPr lang="ko-KR" altLang="en-US" sz="2100" dirty="0"/>
              <a:t>사이트 로딩 </a:t>
            </a:r>
            <a:r>
              <a:rPr lang="ko-KR" altLang="en-US" sz="2100" dirty="0" err="1"/>
              <a:t>속도같은</a:t>
            </a:r>
            <a:r>
              <a:rPr lang="ko-KR" altLang="en-US" sz="2100" dirty="0"/>
              <a:t> 경우에는 이게 느린 건가 싶다 가도</a:t>
            </a:r>
            <a:r>
              <a:rPr lang="en-US" altLang="ko-KR" sz="2100" dirty="0"/>
              <a:t>, </a:t>
            </a:r>
            <a:r>
              <a:rPr lang="ko-KR" altLang="en-US" sz="2100" dirty="0"/>
              <a:t>마치 하드디스크에서 </a:t>
            </a:r>
            <a:r>
              <a:rPr lang="en-US" altLang="ko-KR" sz="2100" dirty="0"/>
              <a:t>PCIE 4.0 SSD</a:t>
            </a:r>
            <a:r>
              <a:rPr lang="ko-KR" altLang="en-US" sz="2100" dirty="0"/>
              <a:t>로 바꾼 것처럼 로딩 속도가 빨라졌다</a:t>
            </a:r>
            <a:r>
              <a:rPr lang="en-US" altLang="ko-KR" sz="2100" dirty="0"/>
              <a:t>.</a:t>
            </a:r>
          </a:p>
          <a:p>
            <a:pPr marL="0" indent="0">
              <a:buNone/>
            </a:pPr>
            <a:endParaRPr lang="en-US" altLang="ko-KR" sz="2100" dirty="0"/>
          </a:p>
          <a:p>
            <a:pPr marL="0" indent="0">
              <a:buNone/>
            </a:pPr>
            <a:r>
              <a:rPr lang="ko-KR" altLang="en-US" sz="2100" dirty="0"/>
              <a:t>애니메이션도 갑자기 화면이 위로 올라가버리는 등의 버그를 모두 고쳤다</a:t>
            </a:r>
            <a:r>
              <a:rPr lang="en-US" altLang="ko-KR" sz="2100" dirty="0"/>
              <a:t>.</a:t>
            </a:r>
          </a:p>
          <a:p>
            <a:pPr marL="0" indent="0">
              <a:buNone/>
            </a:pPr>
            <a:endParaRPr lang="en-US" altLang="ko-KR" sz="2100" dirty="0"/>
          </a:p>
          <a:p>
            <a:pPr marL="0" indent="0">
              <a:buNone/>
            </a:pPr>
            <a:r>
              <a:rPr lang="ko-KR" altLang="en-US" sz="2100" dirty="0"/>
              <a:t>즉</a:t>
            </a:r>
            <a:r>
              <a:rPr lang="en-US" altLang="ko-KR" sz="2100" dirty="0"/>
              <a:t>, </a:t>
            </a:r>
            <a:r>
              <a:rPr lang="ko-KR" altLang="en-US" sz="2100" dirty="0"/>
              <a:t>사용자 경험을 매우 개선했다</a:t>
            </a:r>
            <a:r>
              <a:rPr lang="en-US" altLang="ko-KR" sz="2100" dirty="0"/>
              <a:t>!</a:t>
            </a:r>
            <a:endParaRPr lang="ko-KR" altLang="en-US" sz="2100" dirty="0"/>
          </a:p>
        </p:txBody>
      </p:sp>
    </p:spTree>
    <p:extLst>
      <p:ext uri="{BB962C8B-B14F-4D97-AF65-F5344CB8AC3E}">
        <p14:creationId xmlns:p14="http://schemas.microsoft.com/office/powerpoint/2010/main" val="249836288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B3779F-BC24-3BB3-31B3-3D3A02615C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4D5B65-A27D-C233-7D73-E019F05343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745E5A8-028B-8CBC-350F-9D81A476A4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D5ACFB8-2475-1C66-61C3-7692FB7903E6}"/>
              </a:ext>
            </a:extLst>
          </p:cNvPr>
          <p:cNvSpPr>
            <a:spLocks/>
          </p:cNvSpPr>
          <p:nvPr/>
        </p:nvSpPr>
        <p:spPr>
          <a:xfrm>
            <a:off x="-357554" y="-70338"/>
            <a:ext cx="12907108" cy="7350369"/>
          </a:xfrm>
          <a:prstGeom prst="rect">
            <a:avLst/>
          </a:prstGeom>
          <a:solidFill>
            <a:srgbClr val="005D66"/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7E79D4B6-B272-2DAF-6666-8EAA28A5FD7F}"/>
              </a:ext>
            </a:extLst>
          </p:cNvPr>
          <p:cNvSpPr txBox="1">
            <a:spLocks/>
          </p:cNvSpPr>
          <p:nvPr/>
        </p:nvSpPr>
        <p:spPr>
          <a:xfrm>
            <a:off x="944217" y="299568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 algn="ctr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altLang="ko-KR" sz="4800" dirty="0">
                <a:solidFill>
                  <a:srgbClr val="FBCCCD"/>
                </a:solidFill>
                <a:latin typeface="Spoqa Han Sans Neo" panose="020B0500000000000000" pitchFamily="34" charset="-127"/>
                <a:ea typeface="Spoqa Han Sans Neo" panose="020B0500000000000000" pitchFamily="34" charset="-127"/>
              </a:rPr>
              <a:t>6. </a:t>
            </a:r>
            <a:r>
              <a:rPr lang="ko-KR" altLang="en-US" sz="4800" dirty="0">
                <a:solidFill>
                  <a:srgbClr val="FBCCCD"/>
                </a:solidFill>
                <a:latin typeface="Spoqa Han Sans Neo" panose="020B0500000000000000" pitchFamily="34" charset="-127"/>
                <a:ea typeface="Spoqa Han Sans Neo" panose="020B0500000000000000" pitchFamily="34" charset="-127"/>
              </a:rPr>
              <a:t>결론 </a:t>
            </a:r>
            <a:r>
              <a:rPr lang="en-US" altLang="ko-KR" sz="4800" dirty="0">
                <a:solidFill>
                  <a:srgbClr val="FBCCCD"/>
                </a:solidFill>
                <a:latin typeface="Spoqa Han Sans Neo" panose="020B0500000000000000" pitchFamily="34" charset="-127"/>
                <a:ea typeface="Spoqa Han Sans Neo" panose="020B0500000000000000" pitchFamily="34" charset="-127"/>
              </a:rPr>
              <a:t>&amp; </a:t>
            </a:r>
            <a:r>
              <a:rPr lang="ko-KR" altLang="en-US" sz="4800" dirty="0">
                <a:solidFill>
                  <a:srgbClr val="FBCCCD"/>
                </a:solidFill>
                <a:latin typeface="Spoqa Han Sans Neo" panose="020B0500000000000000" pitchFamily="34" charset="-127"/>
                <a:ea typeface="Spoqa Han Sans Neo" panose="020B0500000000000000" pitchFamily="34" charset="-127"/>
              </a:rPr>
              <a:t>배운 점</a:t>
            </a:r>
            <a:endParaRPr lang="en-US" altLang="ko-KR" sz="4800" dirty="0">
              <a:solidFill>
                <a:srgbClr val="FBCCCD"/>
              </a:solidFill>
              <a:latin typeface="Spoqa Han Sans Neo" panose="020B0500000000000000" pitchFamily="34" charset="-127"/>
              <a:ea typeface="Spoqa Han Sans Neo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7105647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9D74B6-975B-DFEF-6C84-98C59BCC7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결론은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34B6D23-BBEE-2610-BB46-3A38B57198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altLang="ko-KR" sz="2400" dirty="0"/>
              <a:t>Project CLAYN</a:t>
            </a:r>
            <a:r>
              <a:rPr lang="ko-KR" altLang="en-US" sz="2400" dirty="0"/>
              <a:t>은 </a:t>
            </a:r>
            <a:r>
              <a:rPr lang="ko-KR" altLang="en-US" sz="2400" dirty="0" err="1"/>
              <a:t>미니멀하고</a:t>
            </a:r>
            <a:r>
              <a:rPr lang="ko-KR" altLang="en-US" sz="2400" dirty="0"/>
              <a:t> 감성적인 도자기 브랜드의 랜딩 페이지를 만들면서도</a:t>
            </a:r>
            <a:r>
              <a:rPr lang="en-US" altLang="ko-KR" sz="2400" dirty="0"/>
              <a:t>, </a:t>
            </a:r>
            <a:r>
              <a:rPr lang="ko-KR" altLang="en-US" sz="2400" dirty="0"/>
              <a:t>인터랙티브 웹 애니메이션과 </a:t>
            </a:r>
            <a:r>
              <a:rPr lang="ko-KR" altLang="en-US" sz="2400" dirty="0" err="1"/>
              <a:t>패럴랙스</a:t>
            </a:r>
            <a:r>
              <a:rPr lang="ko-KR" altLang="en-US" sz="2400" dirty="0"/>
              <a:t> 기능을 필수적으로 구현하면서 이를 조화롭게 접목시키는 것을 목표로 둔 프로젝트이다</a:t>
            </a:r>
            <a:r>
              <a:rPr lang="en-US" altLang="ko-KR" sz="2400" dirty="0"/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sz="2400" dirty="0"/>
              <a:t>각 섹션의 확고한 메시지</a:t>
            </a:r>
            <a:r>
              <a:rPr lang="en-US" altLang="ko-KR" sz="2400" dirty="0"/>
              <a:t>, </a:t>
            </a:r>
            <a:r>
              <a:rPr lang="en-US" altLang="ko-KR" sz="2400" dirty="0" err="1"/>
              <a:t>gsap</a:t>
            </a:r>
            <a:r>
              <a:rPr lang="ko-KR" altLang="en-US" sz="2400" dirty="0"/>
              <a:t>를 활용한 애니메이션의 구현</a:t>
            </a:r>
            <a:r>
              <a:rPr lang="en-US" altLang="ko-KR" sz="2400" dirty="0"/>
              <a:t>, UI </a:t>
            </a:r>
            <a:r>
              <a:rPr lang="ko-KR" altLang="en-US" sz="2400" dirty="0"/>
              <a:t>관련해서 </a:t>
            </a:r>
            <a:r>
              <a:rPr lang="en-US" altLang="ko-KR" sz="2400" dirty="0" err="1"/>
              <a:t>css</a:t>
            </a:r>
            <a:r>
              <a:rPr lang="en-US" altLang="ko-KR" sz="2400" dirty="0"/>
              <a:t> </a:t>
            </a:r>
            <a:r>
              <a:rPr lang="ko-KR" altLang="en-US" sz="2400" dirty="0"/>
              <a:t>남발을 하지 않고 클래스로 정해둔 것들 내에서 활용한 것</a:t>
            </a:r>
            <a:r>
              <a:rPr lang="en-US" altLang="ko-KR" sz="2400" dirty="0"/>
              <a:t>, UX </a:t>
            </a:r>
            <a:r>
              <a:rPr lang="ko-KR" altLang="en-US" sz="2400" dirty="0"/>
              <a:t>규정을 준수</a:t>
            </a:r>
            <a:r>
              <a:rPr lang="en-US" altLang="ko-KR" sz="2400" dirty="0"/>
              <a:t>, </a:t>
            </a:r>
            <a:r>
              <a:rPr lang="ko-KR" altLang="en-US" sz="2400" dirty="0"/>
              <a:t>웹 표준에 근거하여 모든 사용자가 부정적 감정을 느끼지 않는 것을 최대한 신경 쓰며 제작을 한 웹 사이트이다</a:t>
            </a:r>
            <a:r>
              <a:rPr lang="en-US" altLang="ko-KR" sz="2400" dirty="0"/>
              <a:t>.</a:t>
            </a:r>
          </a:p>
          <a:p>
            <a:pPr marL="0" indent="0">
              <a:lnSpc>
                <a:spcPct val="120000"/>
              </a:lnSpc>
              <a:buNone/>
            </a:pP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34075022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1C1F68-1E30-5017-7CE8-50EC5DD77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CLAYN</a:t>
            </a:r>
            <a:r>
              <a:rPr lang="ko-KR" altLang="en-US" dirty="0"/>
              <a:t>은 정말 많은 것들을 배운 프로젝트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A2FD808-47F7-B048-B57E-9BD357E84D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ko-KR" altLang="en-US" sz="2100" dirty="0"/>
              <a:t>문서화는 정말 중요하다</a:t>
            </a:r>
            <a:r>
              <a:rPr lang="en-US" altLang="ko-KR" sz="2100" dirty="0"/>
              <a:t>.</a:t>
            </a:r>
          </a:p>
          <a:p>
            <a:pPr marL="514350" indent="-514350">
              <a:buAutoNum type="arabicPeriod"/>
            </a:pPr>
            <a:r>
              <a:rPr lang="ko-KR" altLang="en-US" sz="2100" dirty="0"/>
              <a:t>함수의 모듈화 또한 정말 중요하다</a:t>
            </a:r>
            <a:r>
              <a:rPr lang="en-US" altLang="ko-KR" sz="2100" dirty="0"/>
              <a:t>.</a:t>
            </a:r>
          </a:p>
          <a:p>
            <a:pPr marL="514350" indent="-514350">
              <a:buAutoNum type="arabicPeriod"/>
            </a:pPr>
            <a:r>
              <a:rPr lang="ko-KR" altLang="en-US" sz="2100" dirty="0"/>
              <a:t>즉</a:t>
            </a:r>
            <a:r>
              <a:rPr lang="en-US" altLang="ko-KR" sz="2100" dirty="0"/>
              <a:t>, ‘</a:t>
            </a:r>
            <a:r>
              <a:rPr lang="ko-KR" altLang="en-US" sz="2100" dirty="0"/>
              <a:t>유지보수와 수정의 용이함</a:t>
            </a:r>
            <a:r>
              <a:rPr lang="en-US" altLang="ko-KR" sz="2100" dirty="0"/>
              <a:t>＇</a:t>
            </a:r>
            <a:r>
              <a:rPr lang="ko-KR" altLang="en-US" sz="2100" dirty="0"/>
              <a:t>을 신경 쓴다는 것은 필수적 </a:t>
            </a:r>
            <a:endParaRPr lang="en-US" altLang="ko-KR" sz="2100" dirty="0"/>
          </a:p>
          <a:p>
            <a:pPr marL="514350" indent="-514350">
              <a:buAutoNum type="arabicPeriod"/>
            </a:pPr>
            <a:r>
              <a:rPr lang="ko-KR" altLang="en-US" sz="2100" dirty="0"/>
              <a:t>웹 작업에는 </a:t>
            </a:r>
            <a:r>
              <a:rPr lang="ko-KR" altLang="en-US" sz="2100" dirty="0" err="1"/>
              <a:t>서순이</a:t>
            </a:r>
            <a:r>
              <a:rPr lang="ko-KR" altLang="en-US" sz="2100" dirty="0"/>
              <a:t> 있다</a:t>
            </a:r>
            <a:r>
              <a:rPr lang="en-US" altLang="ko-KR" sz="2100" dirty="0"/>
              <a:t>. </a:t>
            </a:r>
            <a:r>
              <a:rPr lang="ko-KR" altLang="en-US" sz="2100" dirty="0"/>
              <a:t>기획</a:t>
            </a:r>
            <a:r>
              <a:rPr lang="en-US" altLang="ko-KR" sz="2100" dirty="0"/>
              <a:t>-&gt;</a:t>
            </a:r>
            <a:r>
              <a:rPr lang="ko-KR" altLang="en-US" sz="2100" dirty="0"/>
              <a:t>디자인</a:t>
            </a:r>
            <a:r>
              <a:rPr lang="en-US" altLang="ko-KR" sz="2100" dirty="0"/>
              <a:t>-&gt;</a:t>
            </a:r>
            <a:r>
              <a:rPr lang="ko-KR" altLang="en-US" sz="2100" dirty="0"/>
              <a:t>마크업</a:t>
            </a:r>
            <a:r>
              <a:rPr lang="en-US" altLang="ko-KR" sz="2100" dirty="0"/>
              <a:t>-&gt;</a:t>
            </a:r>
            <a:r>
              <a:rPr lang="ko-KR" altLang="en-US" sz="2100" dirty="0"/>
              <a:t>구현</a:t>
            </a:r>
            <a:r>
              <a:rPr lang="en-US" altLang="ko-KR" sz="2100" dirty="0"/>
              <a:t>-&gt;</a:t>
            </a:r>
            <a:r>
              <a:rPr lang="ko-KR" altLang="en-US" sz="2100" dirty="0"/>
              <a:t>최적화</a:t>
            </a:r>
            <a:r>
              <a:rPr lang="en-US" altLang="ko-KR" sz="2100" dirty="0"/>
              <a:t>-&gt;</a:t>
            </a:r>
            <a:r>
              <a:rPr lang="ko-KR" altLang="en-US" sz="2100" dirty="0"/>
              <a:t>배포</a:t>
            </a:r>
            <a:r>
              <a:rPr lang="en-US" altLang="ko-KR" sz="2100" dirty="0"/>
              <a:t>. </a:t>
            </a:r>
            <a:r>
              <a:rPr lang="ko-KR" altLang="en-US" sz="2100" dirty="0"/>
              <a:t>이 서순에는 확고한 이유와 근거가 있다</a:t>
            </a:r>
            <a:r>
              <a:rPr lang="en-US" altLang="ko-KR" sz="2100" dirty="0"/>
              <a:t>. </a:t>
            </a:r>
            <a:r>
              <a:rPr lang="ko-KR" altLang="en-US" sz="2100" dirty="0"/>
              <a:t>무시하면 안된다</a:t>
            </a:r>
            <a:r>
              <a:rPr lang="en-US" altLang="ko-KR" sz="2100" dirty="0"/>
              <a:t>.</a:t>
            </a:r>
          </a:p>
          <a:p>
            <a:pPr marL="514350" indent="-514350">
              <a:buAutoNum type="arabicPeriod"/>
            </a:pPr>
            <a:r>
              <a:rPr lang="ko-KR" altLang="en-US" sz="2100" dirty="0"/>
              <a:t>생각보다 </a:t>
            </a:r>
            <a:r>
              <a:rPr lang="en-US" altLang="ko-KR" sz="2100" dirty="0"/>
              <a:t>UX</a:t>
            </a:r>
            <a:r>
              <a:rPr lang="ko-KR" altLang="en-US" sz="2100" dirty="0"/>
              <a:t>의 세계는 방대하다</a:t>
            </a:r>
            <a:r>
              <a:rPr lang="en-US" altLang="ko-KR" sz="2100" dirty="0"/>
              <a:t>. </a:t>
            </a:r>
            <a:r>
              <a:rPr lang="ko-KR" altLang="en-US" sz="2100" dirty="0"/>
              <a:t>신경 쓸 것도 많고</a:t>
            </a:r>
            <a:r>
              <a:rPr lang="en-US" altLang="ko-KR" sz="2100" dirty="0"/>
              <a:t>, </a:t>
            </a:r>
            <a:r>
              <a:rPr lang="ko-KR" altLang="en-US" sz="2100" dirty="0"/>
              <a:t>놓치기 쉬운 부분도 많다</a:t>
            </a:r>
            <a:r>
              <a:rPr lang="en-US" altLang="ko-KR" sz="2100" dirty="0"/>
              <a:t>. </a:t>
            </a:r>
            <a:r>
              <a:rPr lang="ko-KR" altLang="en-US" sz="2100" dirty="0"/>
              <a:t>웹에 몸을 담겠다면 </a:t>
            </a:r>
            <a:r>
              <a:rPr lang="en-US" altLang="ko-KR" sz="2100" dirty="0"/>
              <a:t>UX</a:t>
            </a:r>
            <a:r>
              <a:rPr lang="ko-KR" altLang="en-US" sz="2100" dirty="0"/>
              <a:t>개선은 항상 고뇌해야 한다</a:t>
            </a:r>
            <a:r>
              <a:rPr lang="en-US" altLang="ko-KR" sz="2100" dirty="0"/>
              <a:t>.</a:t>
            </a:r>
          </a:p>
          <a:p>
            <a:pPr marL="514350" indent="-514350">
              <a:buAutoNum type="arabicPeriod"/>
            </a:pPr>
            <a:r>
              <a:rPr lang="en-US" altLang="ko-KR" sz="2100" dirty="0"/>
              <a:t>‘</a:t>
            </a:r>
            <a:r>
              <a:rPr lang="ko-KR" altLang="en-US" sz="2100" dirty="0"/>
              <a:t>최적화</a:t>
            </a:r>
            <a:r>
              <a:rPr lang="en-US" altLang="ko-KR" sz="2100" dirty="0"/>
              <a:t>＇</a:t>
            </a:r>
            <a:r>
              <a:rPr lang="ko-KR" altLang="en-US" sz="2100" dirty="0"/>
              <a:t>는 웹의 퀄리티를 정말 많이 바꿔준다</a:t>
            </a:r>
            <a:r>
              <a:rPr lang="en-US" altLang="ko-KR" sz="2100" dirty="0"/>
              <a:t>. </a:t>
            </a:r>
            <a:r>
              <a:rPr lang="ko-KR" altLang="en-US" sz="2100" dirty="0"/>
              <a:t>사용자의 부정적 경험을 없앤다는 것은 잔인할 정도로 중요하다</a:t>
            </a:r>
            <a:r>
              <a:rPr lang="en-US" altLang="ko-KR" sz="2100" dirty="0"/>
              <a:t>.</a:t>
            </a:r>
          </a:p>
          <a:p>
            <a:pPr marL="514350" indent="-514350">
              <a:buAutoNum type="arabicPeriod"/>
            </a:pPr>
            <a:r>
              <a:rPr lang="en-US" altLang="ko-KR" sz="2100" dirty="0"/>
              <a:t>GSAP</a:t>
            </a:r>
            <a:r>
              <a:rPr lang="ko-KR" altLang="en-US" sz="2100" dirty="0"/>
              <a:t>를 너무 남용해선 안된다</a:t>
            </a:r>
            <a:r>
              <a:rPr lang="en-US" altLang="ko-KR" sz="2100" dirty="0"/>
              <a:t>. CSS</a:t>
            </a:r>
            <a:r>
              <a:rPr lang="ko-KR" altLang="en-US" sz="2100" dirty="0"/>
              <a:t>와 가벼운 스크립트를 최대한 사용하여 구현할 줄 아는 것이</a:t>
            </a:r>
            <a:r>
              <a:rPr lang="en-US" altLang="ko-KR" sz="2100" dirty="0"/>
              <a:t>, </a:t>
            </a:r>
            <a:r>
              <a:rPr lang="ko-KR" altLang="en-US" sz="2100" dirty="0"/>
              <a:t>좋은 웹 사이트라고 판단된다</a:t>
            </a:r>
            <a:r>
              <a:rPr lang="en-US" altLang="ko-KR" sz="2100" dirty="0"/>
              <a:t>.</a:t>
            </a:r>
            <a:endParaRPr lang="ko-KR" altLang="en-US" sz="2100" dirty="0"/>
          </a:p>
        </p:txBody>
      </p:sp>
    </p:spTree>
    <p:extLst>
      <p:ext uri="{BB962C8B-B14F-4D97-AF65-F5344CB8AC3E}">
        <p14:creationId xmlns:p14="http://schemas.microsoft.com/office/powerpoint/2010/main" val="49921403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B05637-096A-A392-7992-9209FD157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아쉬운 점과 앞으로의 방향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FBA82C8-6199-3435-5DE8-27B30FFE53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100" dirty="0"/>
              <a:t>나의 실력이다</a:t>
            </a:r>
            <a:r>
              <a:rPr lang="en-US" altLang="ko-KR" sz="2100" dirty="0"/>
              <a:t>. </a:t>
            </a:r>
            <a:r>
              <a:rPr lang="ko-KR" altLang="en-US" sz="2100" dirty="0"/>
              <a:t>더 깔끔한 애니메이션 구현을 하지 못한 점</a:t>
            </a:r>
            <a:r>
              <a:rPr lang="en-US" altLang="ko-KR" sz="2100" dirty="0"/>
              <a:t>, </a:t>
            </a:r>
            <a:r>
              <a:rPr lang="ko-KR" altLang="en-US" sz="2100" dirty="0"/>
              <a:t>구현하고자 했던 많은 것들 중 포기한 것들</a:t>
            </a:r>
            <a:r>
              <a:rPr lang="en-US" altLang="ko-KR" sz="2100" dirty="0"/>
              <a:t>. </a:t>
            </a:r>
            <a:r>
              <a:rPr lang="ko-KR" altLang="en-US" sz="2100" dirty="0"/>
              <a:t>결국엔 공부가 답이다</a:t>
            </a:r>
            <a:r>
              <a:rPr lang="en-US" altLang="ko-KR" sz="2100" dirty="0"/>
              <a:t>. JS</a:t>
            </a:r>
            <a:r>
              <a:rPr lang="ko-KR" altLang="en-US" sz="2100" dirty="0"/>
              <a:t>에 대해 더 공부하고</a:t>
            </a:r>
            <a:r>
              <a:rPr lang="en-US" altLang="ko-KR" sz="2100" dirty="0"/>
              <a:t>, </a:t>
            </a:r>
            <a:r>
              <a:rPr lang="ko-KR" altLang="en-US" sz="2100" dirty="0"/>
              <a:t>사고력을 길러야 한다</a:t>
            </a:r>
            <a:r>
              <a:rPr lang="en-US" altLang="ko-KR" sz="2100" dirty="0"/>
              <a:t>. </a:t>
            </a:r>
            <a:r>
              <a:rPr lang="ko-KR" altLang="en-US" sz="2100" dirty="0"/>
              <a:t>그 후 </a:t>
            </a:r>
            <a:r>
              <a:rPr lang="en-US" altLang="ko-KR" sz="2100" dirty="0"/>
              <a:t>react </a:t>
            </a:r>
            <a:r>
              <a:rPr lang="ko-KR" altLang="en-US" sz="2100" dirty="0"/>
              <a:t>공부도 할 계획</a:t>
            </a:r>
            <a:r>
              <a:rPr lang="en-US" altLang="ko-KR" sz="2100" dirty="0"/>
              <a:t>.</a:t>
            </a:r>
          </a:p>
          <a:p>
            <a:r>
              <a:rPr lang="en-US" altLang="ko-KR" sz="2100" dirty="0"/>
              <a:t>‘</a:t>
            </a:r>
            <a:r>
              <a:rPr lang="ko-KR" altLang="en-US" sz="2100" dirty="0"/>
              <a:t>설계된 디자인</a:t>
            </a:r>
            <a:r>
              <a:rPr lang="en-US" altLang="ko-KR" sz="2100" dirty="0"/>
              <a:t>＇</a:t>
            </a:r>
            <a:r>
              <a:rPr lang="ko-KR" altLang="en-US" sz="2100" dirty="0"/>
              <a:t>의 중요성에 대해 뼈저리게 느낀다</a:t>
            </a:r>
            <a:r>
              <a:rPr lang="en-US" altLang="ko-KR" sz="2100" dirty="0"/>
              <a:t>. </a:t>
            </a:r>
            <a:r>
              <a:rPr lang="ko-KR" altLang="en-US" sz="2100" dirty="0"/>
              <a:t>디자인에 대해서 더 공부해야 한다</a:t>
            </a:r>
            <a:r>
              <a:rPr lang="en-US" altLang="ko-KR" sz="2100" dirty="0"/>
              <a:t>.</a:t>
            </a:r>
          </a:p>
          <a:p>
            <a:r>
              <a:rPr lang="ko-KR" altLang="en-US" sz="2100" dirty="0" err="1"/>
              <a:t>피그마같은</a:t>
            </a:r>
            <a:r>
              <a:rPr lang="ko-KR" altLang="en-US" sz="2100" dirty="0"/>
              <a:t> 툴로 그리는 초기 디자인의 중요성</a:t>
            </a:r>
            <a:r>
              <a:rPr lang="en-US" altLang="ko-KR" sz="2100" dirty="0"/>
              <a:t>, </a:t>
            </a:r>
            <a:r>
              <a:rPr lang="ko-KR" altLang="en-US" sz="2100" dirty="0"/>
              <a:t>포토샵과 일러스트의 강력함</a:t>
            </a:r>
            <a:r>
              <a:rPr lang="en-US" altLang="ko-KR" sz="2100" dirty="0"/>
              <a:t>, </a:t>
            </a:r>
            <a:r>
              <a:rPr lang="ko-KR" altLang="en-US" sz="2100" dirty="0"/>
              <a:t>모두 내가 부족하다고 생각하는 부분들이다</a:t>
            </a:r>
            <a:r>
              <a:rPr lang="en-US" altLang="ko-KR" sz="2100" dirty="0"/>
              <a:t>.</a:t>
            </a:r>
          </a:p>
          <a:p>
            <a:r>
              <a:rPr lang="ko-KR" altLang="en-US" sz="2100" dirty="0"/>
              <a:t>나의 </a:t>
            </a:r>
            <a:r>
              <a:rPr lang="en-US" altLang="ko-KR" sz="2100" dirty="0"/>
              <a:t>PPT </a:t>
            </a:r>
            <a:r>
              <a:rPr lang="ko-KR" altLang="en-US" sz="2100" dirty="0"/>
              <a:t>작업 스킬은 엉망이다</a:t>
            </a:r>
            <a:r>
              <a:rPr lang="en-US" altLang="ko-KR" sz="2100" dirty="0"/>
              <a:t>. </a:t>
            </a:r>
            <a:r>
              <a:rPr lang="ko-KR" altLang="en-US" sz="2100" dirty="0"/>
              <a:t>이 점도 보완해야 할 대상이다</a:t>
            </a:r>
            <a:r>
              <a:rPr lang="en-US" altLang="ko-KR" sz="2100" dirty="0"/>
              <a:t>.</a:t>
            </a:r>
          </a:p>
          <a:p>
            <a:r>
              <a:rPr lang="ko-KR" altLang="en-US" sz="2100" dirty="0"/>
              <a:t>그러나 이번 프로젝트로 </a:t>
            </a:r>
            <a:r>
              <a:rPr lang="en-US" altLang="ko-KR" sz="2100" dirty="0"/>
              <a:t>UI/UX </a:t>
            </a:r>
            <a:r>
              <a:rPr lang="ko-KR" altLang="en-US" sz="2100" dirty="0"/>
              <a:t>적인 생각에 있어서 무언가 번뜩였다</a:t>
            </a:r>
            <a:r>
              <a:rPr lang="en-US" altLang="ko-KR" sz="2100" dirty="0"/>
              <a:t>.</a:t>
            </a:r>
          </a:p>
          <a:p>
            <a:r>
              <a:rPr lang="ko-KR" altLang="en-US" sz="2100" dirty="0"/>
              <a:t>내가 옳은 방향으로 나아가고 있다고 느끼고</a:t>
            </a:r>
            <a:r>
              <a:rPr lang="en-US" altLang="ko-KR" sz="2100" dirty="0"/>
              <a:t>, </a:t>
            </a:r>
            <a:r>
              <a:rPr lang="ko-KR" altLang="en-US" sz="2100" dirty="0"/>
              <a:t>또 더 공부하겠다는 의욕도 샘솟는다</a:t>
            </a:r>
            <a:r>
              <a:rPr lang="en-US" altLang="ko-KR" sz="2100" dirty="0"/>
              <a:t>.</a:t>
            </a:r>
          </a:p>
          <a:p>
            <a:r>
              <a:rPr lang="ko-KR" altLang="en-US" sz="2100" dirty="0"/>
              <a:t>결국 이번 </a:t>
            </a:r>
            <a:r>
              <a:rPr lang="en-US" altLang="ko-KR" sz="2100" dirty="0"/>
              <a:t>3</a:t>
            </a:r>
            <a:r>
              <a:rPr lang="ko-KR" altLang="en-US" sz="2100" dirty="0"/>
              <a:t>차 프로젝트인 </a:t>
            </a:r>
            <a:r>
              <a:rPr lang="en-US" altLang="ko-KR" sz="2100" dirty="0"/>
              <a:t>CLAYN</a:t>
            </a:r>
            <a:r>
              <a:rPr lang="ko-KR" altLang="en-US" sz="2100" dirty="0"/>
              <a:t>은 나에게 수없이 많은 득을 안겨주었다</a:t>
            </a:r>
            <a:r>
              <a:rPr lang="en-US" altLang="ko-KR" sz="21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944851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0372706-D6F3-9D2C-EFA0-BBEF08A14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366" y="235885"/>
            <a:ext cx="3982006" cy="220058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BF6629A-3A74-1D98-3486-03EEDC4BB2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7092" y="464138"/>
            <a:ext cx="5010849" cy="137179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0B9AA59-E9B6-6B2C-77FF-EECF16A004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76368" y="356495"/>
            <a:ext cx="2016340" cy="207997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D094834-2BAA-E310-9790-C4DB0993CE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66454" y="1889410"/>
            <a:ext cx="5709914" cy="54705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38971F0-BA55-2ACA-282C-34335AA6266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5368" y="3315628"/>
            <a:ext cx="1352739" cy="138131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875D92D-3AE2-AF4F-AFDF-98D35353221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7870" y="4984029"/>
            <a:ext cx="2057687" cy="84784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80D65E2-9AB7-370E-FE51-8073DD1525D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78290" y="2731259"/>
            <a:ext cx="3916342" cy="255005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ACAADCCC-30CD-0A6E-BEA6-B20003C6979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28030" y="2794291"/>
            <a:ext cx="5564678" cy="242399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66386FCD-2521-F144-1631-D2BA4C93D6A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545742" y="5498387"/>
            <a:ext cx="5201376" cy="895475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2EF398AA-698C-22ED-C3ED-E3BC0B4E0DC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780516" y="5223148"/>
            <a:ext cx="3439005" cy="733527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06E52D6F-4150-3825-B330-73815BB085A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989692" y="5991440"/>
            <a:ext cx="1516497" cy="804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77020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E4B595-06FB-EB77-E8F8-EA56DCCDBA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 프로젝트에 대한 추가 정보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EF61A29-8527-51A8-B095-9E216FE833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hlinkClick r:id="rId2"/>
              </a:rPr>
              <a:t>Dustin</a:t>
            </a:r>
            <a:r>
              <a:rPr lang="ko-KR" altLang="en-US" dirty="0">
                <a:hlinkClick r:id="rId2"/>
              </a:rPr>
              <a:t> </a:t>
            </a:r>
            <a:r>
              <a:rPr lang="en-US" altLang="ko-KR" dirty="0">
                <a:hlinkClick r:id="rId2"/>
              </a:rPr>
              <a:t>Jung</a:t>
            </a:r>
            <a:r>
              <a:rPr lang="ko-KR" altLang="en-US" dirty="0">
                <a:hlinkClick r:id="rId2"/>
              </a:rPr>
              <a:t> </a:t>
            </a:r>
            <a:r>
              <a:rPr lang="en-US" altLang="ko-KR" dirty="0" err="1">
                <a:hlinkClick r:id="rId2"/>
              </a:rPr>
              <a:t>Velog</a:t>
            </a:r>
            <a:r>
              <a:rPr lang="ko-KR" altLang="en-US" dirty="0">
                <a:hlinkClick r:id="rId2"/>
              </a:rPr>
              <a:t> </a:t>
            </a:r>
            <a:r>
              <a:rPr lang="en-US" altLang="ko-KR" dirty="0">
                <a:hlinkClick r:id="rId2"/>
              </a:rPr>
              <a:t>–</a:t>
            </a:r>
            <a:r>
              <a:rPr lang="ko-KR" altLang="en-US" dirty="0">
                <a:hlinkClick r:id="rId2"/>
              </a:rPr>
              <a:t> 시리즈 프로젝트</a:t>
            </a:r>
            <a:r>
              <a:rPr lang="en-US" altLang="ko-KR" dirty="0">
                <a:hlinkClick r:id="rId2"/>
              </a:rPr>
              <a:t> CLAYN</a:t>
            </a:r>
            <a:endParaRPr lang="en-US" altLang="ko-KR" dirty="0"/>
          </a:p>
          <a:p>
            <a:r>
              <a:rPr lang="en-US" altLang="ko-KR" dirty="0">
                <a:hlinkClick r:id="rId3"/>
              </a:rPr>
              <a:t>Dustin Jung </a:t>
            </a:r>
            <a:r>
              <a:rPr lang="en-US" altLang="ko-KR" dirty="0" err="1">
                <a:hlinkClick r:id="rId3"/>
              </a:rPr>
              <a:t>Velog</a:t>
            </a:r>
            <a:r>
              <a:rPr lang="en-US" altLang="ko-KR" dirty="0">
                <a:hlinkClick r:id="rId3"/>
              </a:rPr>
              <a:t> – </a:t>
            </a:r>
            <a:r>
              <a:rPr lang="ko-KR" altLang="en-US" dirty="0">
                <a:hlinkClick r:id="rId3"/>
              </a:rPr>
              <a:t>시리즈 </a:t>
            </a:r>
            <a:r>
              <a:rPr lang="en-US" altLang="ko-KR" dirty="0">
                <a:hlinkClick r:id="rId3"/>
              </a:rPr>
              <a:t>GSAP</a:t>
            </a:r>
            <a:endParaRPr lang="en-US" altLang="ko-KR" dirty="0"/>
          </a:p>
          <a:p>
            <a:r>
              <a:rPr lang="en-US" altLang="ko-KR" dirty="0">
                <a:hlinkClick r:id="rId4"/>
              </a:rPr>
              <a:t>DustinJung </a:t>
            </a:r>
            <a:r>
              <a:rPr lang="en-US" altLang="ko-KR" dirty="0" err="1">
                <a:hlinkClick r:id="rId4"/>
              </a:rPr>
              <a:t>Github</a:t>
            </a:r>
            <a:r>
              <a:rPr lang="en-US" altLang="ko-KR" dirty="0">
                <a:hlinkClick r:id="rId4"/>
              </a:rPr>
              <a:t> Profile</a:t>
            </a:r>
            <a:endParaRPr lang="en-US" altLang="ko-KR" dirty="0"/>
          </a:p>
          <a:p>
            <a:r>
              <a:rPr lang="en-US" altLang="ko-KR" dirty="0">
                <a:hlinkClick r:id="rId5"/>
              </a:rPr>
              <a:t>DustinJung </a:t>
            </a:r>
            <a:r>
              <a:rPr lang="en-US" altLang="ko-KR" dirty="0" err="1">
                <a:hlinkClick r:id="rId5"/>
              </a:rPr>
              <a:t>Github</a:t>
            </a:r>
            <a:r>
              <a:rPr lang="en-US" altLang="ko-KR" dirty="0">
                <a:hlinkClick r:id="rId5"/>
              </a:rPr>
              <a:t> </a:t>
            </a:r>
            <a:r>
              <a:rPr lang="en-US" altLang="ko-KR" dirty="0" err="1">
                <a:hlinkClick r:id="rId5"/>
              </a:rPr>
              <a:t>Repositoriy</a:t>
            </a:r>
            <a:r>
              <a:rPr lang="en-US" altLang="ko-KR" dirty="0">
                <a:hlinkClick r:id="rId5"/>
              </a:rPr>
              <a:t> – CLAYN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>
                <a:hlinkClick r:id="rId6"/>
              </a:rPr>
              <a:t>Project CLAYN index </a:t>
            </a:r>
            <a:r>
              <a:rPr lang="ko-KR" altLang="en-US" dirty="0">
                <a:hlinkClick r:id="rId6"/>
              </a:rPr>
              <a:t>페이지 </a:t>
            </a:r>
            <a:r>
              <a:rPr lang="en-US" altLang="ko-KR" dirty="0">
                <a:hlinkClick r:id="rId6"/>
              </a:rPr>
              <a:t>( </a:t>
            </a:r>
            <a:r>
              <a:rPr lang="ko-KR" altLang="en-US" dirty="0">
                <a:hlinkClick r:id="rId6"/>
              </a:rPr>
              <a:t>설명 페이지 </a:t>
            </a:r>
            <a:r>
              <a:rPr lang="en-US" altLang="ko-KR" dirty="0">
                <a:hlinkClick r:id="rId6"/>
              </a:rPr>
              <a:t>)</a:t>
            </a:r>
            <a:endParaRPr lang="en-US" altLang="ko-KR" dirty="0"/>
          </a:p>
          <a:p>
            <a:r>
              <a:rPr lang="en-US" altLang="ko-KR" dirty="0">
                <a:hlinkClick r:id="rId7"/>
              </a:rPr>
              <a:t>Project CLAYN </a:t>
            </a:r>
            <a:r>
              <a:rPr lang="ko-KR" altLang="en-US" dirty="0" err="1">
                <a:hlinkClick r:id="rId7"/>
              </a:rPr>
              <a:t>메인페이지</a:t>
            </a:r>
            <a:r>
              <a:rPr lang="ko-KR" altLang="en-US" dirty="0">
                <a:hlinkClick r:id="rId7"/>
              </a:rPr>
              <a:t> </a:t>
            </a:r>
            <a:r>
              <a:rPr lang="en-US" altLang="ko-KR" dirty="0">
                <a:hlinkClick r:id="rId7"/>
              </a:rPr>
              <a:t>( </a:t>
            </a:r>
            <a:r>
              <a:rPr lang="ko-KR" altLang="en-US" dirty="0">
                <a:hlinkClick r:id="rId7"/>
              </a:rPr>
              <a:t>본 페이지 </a:t>
            </a:r>
            <a:r>
              <a:rPr lang="en-US" altLang="ko-KR" dirty="0">
                <a:hlinkClick r:id="rId7"/>
              </a:rPr>
              <a:t>)</a:t>
            </a:r>
            <a:endParaRPr lang="en-US" altLang="ko-KR" dirty="0"/>
          </a:p>
          <a:p>
            <a:r>
              <a:rPr lang="en-US" altLang="ko-KR" dirty="0">
                <a:hlinkClick r:id="rId8"/>
              </a:rPr>
              <a:t>Project CLAYN 404</a:t>
            </a:r>
            <a:r>
              <a:rPr lang="ko-KR" altLang="en-US" dirty="0">
                <a:hlinkClick r:id="rId8"/>
              </a:rPr>
              <a:t>페이지 </a:t>
            </a:r>
            <a:r>
              <a:rPr lang="en-US" altLang="ko-KR" dirty="0">
                <a:hlinkClick r:id="rId8"/>
              </a:rPr>
              <a:t>( 404 </a:t>
            </a:r>
            <a:r>
              <a:rPr lang="ko-KR" altLang="en-US" dirty="0">
                <a:hlinkClick r:id="rId8"/>
              </a:rPr>
              <a:t>페이지 </a:t>
            </a:r>
            <a:r>
              <a:rPr lang="en-US" altLang="ko-KR" dirty="0">
                <a:hlinkClick r:id="rId8"/>
              </a:rPr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613811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51C7EB-C4AE-4AE8-A212-FAD1BDC5BB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폰트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C392D15-7D26-16F5-E212-EAA96FC185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7208"/>
            <a:ext cx="10515600" cy="11494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800" dirty="0">
                <a:latin typeface="Spoqa Han Sans Neo" panose="020B0500000000000000" pitchFamily="34" charset="-127"/>
                <a:ea typeface="Spoqa Han Sans Neo" panose="020B0500000000000000" pitchFamily="34" charset="-127"/>
              </a:rPr>
              <a:t>조합 </a:t>
            </a:r>
            <a:r>
              <a:rPr lang="en-US" altLang="ko-KR" sz="2800" dirty="0">
                <a:latin typeface="Spoqa Han Sans Neo" panose="020B0500000000000000" pitchFamily="34" charset="-127"/>
                <a:ea typeface="Spoqa Han Sans Neo" panose="020B0500000000000000" pitchFamily="34" charset="-127"/>
              </a:rPr>
              <a:t>1. </a:t>
            </a:r>
            <a:r>
              <a:rPr lang="en-US" altLang="ko-KR" sz="2800" dirty="0">
                <a:latin typeface="Manrope" pitchFamily="2" charset="0"/>
                <a:ea typeface="Spoqa Han Sans Neo" panose="020B0500000000000000" pitchFamily="34" charset="-127"/>
              </a:rPr>
              <a:t>Manrope</a:t>
            </a:r>
            <a:r>
              <a:rPr lang="en-US" altLang="ko-KR" sz="2800" dirty="0">
                <a:latin typeface="Spoqa Han Sans Neo" panose="020B0500000000000000" pitchFamily="34" charset="-127"/>
                <a:ea typeface="Spoqa Han Sans Neo" panose="020B0500000000000000" pitchFamily="34" charset="-127"/>
              </a:rPr>
              <a:t> + </a:t>
            </a:r>
            <a:r>
              <a:rPr lang="en-US" altLang="ko-KR" sz="2800" dirty="0" err="1">
                <a:latin typeface="Spoqa Han Sans Neo" panose="020B0500000000000000" pitchFamily="34" charset="-127"/>
                <a:ea typeface="Spoqa Han Sans Neo" panose="020B0500000000000000" pitchFamily="34" charset="-127"/>
              </a:rPr>
              <a:t>Spoqa</a:t>
            </a:r>
            <a:r>
              <a:rPr lang="en-US" altLang="ko-KR" sz="2800" dirty="0">
                <a:latin typeface="Spoqa Han Sans Neo" panose="020B0500000000000000" pitchFamily="34" charset="-127"/>
                <a:ea typeface="Spoqa Han Sans Neo" panose="020B0500000000000000" pitchFamily="34" charset="-127"/>
              </a:rPr>
              <a:t> Han Sans Neo </a:t>
            </a:r>
            <a:r>
              <a:rPr lang="en-US" altLang="ko-KR" dirty="0">
                <a:latin typeface="Spoqa Han Sans Neo" panose="020B0500000000000000" pitchFamily="34" charset="-127"/>
                <a:ea typeface="Spoqa Han Sans Neo" panose="020B0500000000000000" pitchFamily="34" charset="-127"/>
              </a:rPr>
              <a:t>(</a:t>
            </a:r>
            <a:r>
              <a:rPr lang="ko-KR" altLang="en-US" dirty="0">
                <a:latin typeface="Spoqa Han Sans Neo" panose="020B0500000000000000" pitchFamily="34" charset="-127"/>
                <a:ea typeface="Spoqa Han Sans Neo" panose="020B0500000000000000" pitchFamily="34" charset="-127"/>
              </a:rPr>
              <a:t> 한</a:t>
            </a:r>
            <a:r>
              <a:rPr lang="en-US" altLang="ko-KR" dirty="0">
                <a:latin typeface="Spoqa Han Sans Neo" panose="020B0500000000000000" pitchFamily="34" charset="-127"/>
                <a:ea typeface="Spoqa Han Sans Neo" panose="020B0500000000000000" pitchFamily="34" charset="-127"/>
              </a:rPr>
              <a:t>/ </a:t>
            </a:r>
            <a:r>
              <a:rPr lang="ko-KR" altLang="en-US" dirty="0">
                <a:latin typeface="Spoqa Han Sans Neo" panose="020B0500000000000000" pitchFamily="34" charset="-127"/>
                <a:ea typeface="Spoqa Han Sans Neo" panose="020B0500000000000000" pitchFamily="34" charset="-127"/>
              </a:rPr>
              <a:t>영</a:t>
            </a:r>
            <a:r>
              <a:rPr lang="en-US" altLang="ko-KR" dirty="0">
                <a:latin typeface="Spoqa Han Sans Neo" panose="020B0500000000000000" pitchFamily="34" charset="-127"/>
                <a:ea typeface="Spoqa Han Sans Neo" panose="020B0500000000000000" pitchFamily="34" charset="-127"/>
              </a:rPr>
              <a:t> )</a:t>
            </a:r>
            <a:endParaRPr lang="en-US" altLang="ko-KR" sz="2800" dirty="0">
              <a:latin typeface="Spoqa Han Sans Neo" panose="020B0500000000000000" pitchFamily="34" charset="-127"/>
              <a:ea typeface="Spoqa Han Sans Neo" panose="020B0500000000000000" pitchFamily="34" charset="-127"/>
            </a:endParaRPr>
          </a:p>
          <a:p>
            <a:pPr marL="0" indent="0">
              <a:buNone/>
            </a:pPr>
            <a:r>
              <a:rPr lang="ko-KR" altLang="en-US" sz="2800" dirty="0">
                <a:latin typeface="Spoqa Han Sans Neo" panose="020B0500000000000000" pitchFamily="34" charset="-127"/>
                <a:ea typeface="Spoqa Han Sans Neo" panose="020B0500000000000000" pitchFamily="34" charset="-127"/>
              </a:rPr>
              <a:t>조합 </a:t>
            </a:r>
            <a:r>
              <a:rPr lang="en-US" altLang="ko-KR" sz="2800" dirty="0">
                <a:latin typeface="Spoqa Han Sans Neo" panose="020B0500000000000000" pitchFamily="34" charset="-127"/>
                <a:ea typeface="Spoqa Han Sans Neo" panose="020B0500000000000000" pitchFamily="34" charset="-127"/>
              </a:rPr>
              <a:t>2. </a:t>
            </a:r>
            <a:r>
              <a:rPr lang="en-US" altLang="ko-KR" sz="2800" dirty="0">
                <a:latin typeface="Inter" panose="02000503000000020004" pitchFamily="2" charset="0"/>
                <a:ea typeface="Inter" panose="02000503000000020004" pitchFamily="2" charset="0"/>
              </a:rPr>
              <a:t>Inter</a:t>
            </a:r>
            <a:r>
              <a:rPr lang="en-US" altLang="ko-KR" sz="2800" dirty="0">
                <a:latin typeface="Spoqa Han Sans Neo" panose="020B0500000000000000" pitchFamily="34" charset="-127"/>
                <a:ea typeface="Spoqa Han Sans Neo" panose="020B0500000000000000" pitchFamily="34" charset="-127"/>
              </a:rPr>
              <a:t> + </a:t>
            </a:r>
            <a:r>
              <a:rPr lang="en-US" altLang="ko-KR" sz="28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Pretendard</a:t>
            </a:r>
            <a:r>
              <a:rPr lang="en-US" altLang="ko-KR" sz="2800" dirty="0">
                <a:latin typeface="Spoqa Han Sans Neo" panose="020B0500000000000000" pitchFamily="34" charset="-127"/>
                <a:ea typeface="Spoqa Han Sans Neo" panose="020B0500000000000000" pitchFamily="34" charset="-127"/>
              </a:rPr>
              <a:t> ( </a:t>
            </a:r>
            <a:r>
              <a:rPr lang="ko-KR" altLang="en-US" sz="2800" dirty="0">
                <a:latin typeface="Spoqa Han Sans Neo" panose="020B0500000000000000" pitchFamily="34" charset="-127"/>
                <a:ea typeface="Spoqa Han Sans Neo" panose="020B0500000000000000" pitchFamily="34" charset="-127"/>
              </a:rPr>
              <a:t>한 </a:t>
            </a:r>
            <a:r>
              <a:rPr lang="en-US" altLang="ko-KR" sz="2800" dirty="0">
                <a:latin typeface="Spoqa Han Sans Neo" panose="020B0500000000000000" pitchFamily="34" charset="-127"/>
                <a:ea typeface="Spoqa Han Sans Neo" panose="020B0500000000000000" pitchFamily="34" charset="-127"/>
              </a:rPr>
              <a:t>/</a:t>
            </a:r>
            <a:r>
              <a:rPr lang="ko-KR" altLang="en-US" dirty="0">
                <a:latin typeface="Spoqa Han Sans Neo" panose="020B0500000000000000" pitchFamily="34" charset="-127"/>
                <a:ea typeface="Spoqa Han Sans Neo" panose="020B0500000000000000" pitchFamily="34" charset="-127"/>
              </a:rPr>
              <a:t> 영 </a:t>
            </a:r>
            <a:r>
              <a:rPr lang="en-US" altLang="ko-KR" dirty="0">
                <a:latin typeface="Spoqa Han Sans Neo" panose="020B0500000000000000" pitchFamily="34" charset="-127"/>
                <a:ea typeface="Spoqa Han Sans Neo" panose="020B0500000000000000" pitchFamily="34" charset="-127"/>
              </a:rPr>
              <a:t>)</a:t>
            </a:r>
          </a:p>
          <a:p>
            <a:pPr marL="0" indent="0">
              <a:buNone/>
            </a:pPr>
            <a:endParaRPr lang="en-US" altLang="ko-KR" dirty="0">
              <a:latin typeface="Spoqa Han Sans Neo" panose="020B0500000000000000" pitchFamily="34" charset="-127"/>
              <a:ea typeface="Spoqa Han Sans Neo" panose="020B0500000000000000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97258BE-7FE6-96B5-4FA8-D4647472ED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9318" y="2776199"/>
            <a:ext cx="819150" cy="21907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B227174-E533-BC32-8A20-BDA1FFCB14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7655" y="2995274"/>
            <a:ext cx="2629267" cy="145752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335D975-BA88-9226-30E3-49E9F561EF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6625" y="2957168"/>
            <a:ext cx="4982270" cy="153373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2216682-A88A-0F00-5A94-1C77973037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1876" y="2694893"/>
            <a:ext cx="1743203" cy="325903"/>
          </a:xfrm>
          <a:prstGeom prst="rect">
            <a:avLst/>
          </a:prstGeom>
        </p:spPr>
      </p:pic>
      <p:pic>
        <p:nvPicPr>
          <p:cNvPr id="13" name="그래픽 12">
            <a:extLst>
              <a:ext uri="{FF2B5EF4-FFF2-40B4-BE49-F238E27FC236}">
                <a16:creationId xmlns:a16="http://schemas.microsoft.com/office/drawing/2014/main" id="{F1EDC969-855B-AB97-9CE0-FD8C2CA1A65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74252" y="3429000"/>
            <a:ext cx="438150" cy="44767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262B7D55-1E0B-F7CF-CD42-7732193D88A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47655" y="4671877"/>
            <a:ext cx="649934" cy="41359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49FAD7A4-1843-E7BF-5D6E-3C061112657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47655" y="5085471"/>
            <a:ext cx="1857634" cy="1333686"/>
          </a:xfrm>
          <a:prstGeom prst="rect">
            <a:avLst/>
          </a:prstGeom>
        </p:spPr>
      </p:pic>
      <p:pic>
        <p:nvPicPr>
          <p:cNvPr id="18" name="그래픽 17">
            <a:extLst>
              <a:ext uri="{FF2B5EF4-FFF2-40B4-BE49-F238E27FC236}">
                <a16:creationId xmlns:a16="http://schemas.microsoft.com/office/drawing/2014/main" id="{2F06674E-D1FD-497A-1E15-EA9141FEA43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74252" y="5528476"/>
            <a:ext cx="438150" cy="447675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9B1F21B7-6491-47E0-D2A1-E8A22A961D1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71876" y="4645279"/>
            <a:ext cx="1524213" cy="46679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9A34655E-2FC5-926E-23B8-01A507EEB3F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56625" y="5112069"/>
            <a:ext cx="3658111" cy="1381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8224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2013 - 2022 테마">
  <a:themeElements>
    <a:clrScheme name="Office 2013 - 2022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2013 - 2022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686</TotalTime>
  <Words>3713</Words>
  <Application>Microsoft Office PowerPoint</Application>
  <PresentationFormat>와이드스크린</PresentationFormat>
  <Paragraphs>424</Paragraphs>
  <Slides>80</Slides>
  <Notes>11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80</vt:i4>
      </vt:variant>
    </vt:vector>
  </HeadingPairs>
  <TitlesOfParts>
    <vt:vector size="92" baseType="lpstr">
      <vt:lpstr>-apple-system</vt:lpstr>
      <vt:lpstr>Meiryo</vt:lpstr>
      <vt:lpstr>Pretendard</vt:lpstr>
      <vt:lpstr>Spoqa Han Sans Neo</vt:lpstr>
      <vt:lpstr>맑은 고딕</vt:lpstr>
      <vt:lpstr>Arial</vt:lpstr>
      <vt:lpstr>Calibri</vt:lpstr>
      <vt:lpstr>Calibri Light</vt:lpstr>
      <vt:lpstr>Inter</vt:lpstr>
      <vt:lpstr>Manrope</vt:lpstr>
      <vt:lpstr>Wingdings</vt:lpstr>
      <vt:lpstr>Office 2013 - 2022 테마</vt:lpstr>
      <vt:lpstr>웹 프로젝트 CLAYN</vt:lpstr>
      <vt:lpstr>목차</vt:lpstr>
      <vt:lpstr>PowerPoint 프레젠테이션</vt:lpstr>
      <vt:lpstr>Intro</vt:lpstr>
      <vt:lpstr>PowerPoint 프레젠테이션</vt:lpstr>
      <vt:lpstr>PowerPoint 프레젠테이션</vt:lpstr>
      <vt:lpstr>컬러</vt:lpstr>
      <vt:lpstr>PowerPoint 프레젠테이션</vt:lpstr>
      <vt:lpstr>폰트</vt:lpstr>
      <vt:lpstr>Manrope + Spoqa Han Sans Neo 조합 (한/영)</vt:lpstr>
      <vt:lpstr>PowerPoint 프레젠테이션</vt:lpstr>
      <vt:lpstr>Inter + Pretendard 조합 (한/영)</vt:lpstr>
      <vt:lpstr>PowerPoint 프레젠테이션</vt:lpstr>
      <vt:lpstr>결론</vt:lpstr>
      <vt:lpstr>버튼/카드 스타일</vt:lpstr>
      <vt:lpstr>메뉴 버튼 ( 메뉴 , 장바구니 )</vt:lpstr>
      <vt:lpstr>일반/상품 버튼과 href 제공 버튼</vt:lpstr>
      <vt:lpstr>이미지/비디오 가이드</vt:lpstr>
      <vt:lpstr>PowerPoint 프레젠테이션</vt:lpstr>
      <vt:lpstr>레이아웃</vt:lpstr>
      <vt:lpstr>PowerPoint 프레젠테이션</vt:lpstr>
      <vt:lpstr>각 섹션의 레이아웃  역할을 명확하게 전달할 것</vt:lpstr>
      <vt:lpstr>PowerPoint 프레젠테이션</vt:lpstr>
      <vt:lpstr>PowerPoint 프레젠테이션</vt:lpstr>
      <vt:lpstr>UX 가이드</vt:lpstr>
      <vt:lpstr>스크롤 기반 인터랙션 최적화</vt:lpstr>
      <vt:lpstr>정보 구조(IA) &amp; 내비게이션 개선</vt:lpstr>
      <vt:lpstr>PowerPoint 프레젠테이션</vt:lpstr>
      <vt:lpstr>PowerPoint 프레젠테이션</vt:lpstr>
      <vt:lpstr>PowerPoint 프레젠테이션</vt:lpstr>
      <vt:lpstr>PowerPoint 프레젠테이션</vt:lpstr>
      <vt:lpstr>반응형 디자인 고려</vt:lpstr>
      <vt:lpstr>PowerPoint 프레젠테이션</vt:lpstr>
      <vt:lpstr>시각적 계층 구조 &amp; 가독성 향상</vt:lpstr>
      <vt:lpstr>PowerPoint 프레젠테이션</vt:lpstr>
      <vt:lpstr>웹 접근성(Accessibility) 고려</vt:lpstr>
      <vt:lpstr>PowerPoint 프레젠테이션</vt:lpstr>
      <vt:lpstr>PowerPoint 프레젠테이션</vt:lpstr>
      <vt:lpstr>그 외 요소들</vt:lpstr>
      <vt:lpstr>PowerPoint 프레젠테이션</vt:lpstr>
      <vt:lpstr>PowerPoint 프레젠테이션</vt:lpstr>
      <vt:lpstr>PowerPoint 프레젠테이션</vt:lpstr>
      <vt:lpstr>FOUT 와 FOIT도 방지하는게 좋다.</vt:lpstr>
      <vt:lpstr>PowerPoint 프레젠테이션</vt:lpstr>
      <vt:lpstr>PowerPoint 프레젠테이션</vt:lpstr>
      <vt:lpstr>유지보수 - Categorize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유지보수와 수정을 편하게 하기 위한 함수 관리 방식</vt:lpstr>
      <vt:lpstr>Animations.js</vt:lpstr>
      <vt:lpstr>Components.js파일, </vt:lpstr>
      <vt:lpstr>DustinNormalize.js파일</vt:lpstr>
      <vt:lpstr>Main.js ( 총괄, 바닐라 자바스크립트 )</vt:lpstr>
      <vt:lpstr>이로 인해 얻는 이득?</vt:lpstr>
      <vt:lpstr>PowerPoint 프레젠테이션</vt:lpstr>
      <vt:lpstr>어떻게 최적화를 진행하였나?</vt:lpstr>
      <vt:lpstr>로딩 속도를 끌어 올리기 한 노력</vt:lpstr>
      <vt:lpstr>성능 최적화 &amp; UX 향상</vt:lpstr>
      <vt:lpstr>PowerPoint 프레젠테이션</vt:lpstr>
      <vt:lpstr>PowerPoint 프레젠테이션</vt:lpstr>
      <vt:lpstr>CLS를 고려한다면, 레이아웃 변경을 막아야 한다.</vt:lpstr>
      <vt:lpstr>PowerPoint 프레젠테이션</vt:lpstr>
      <vt:lpstr>Left, top 값의 변화보단 transform을 이용</vt:lpstr>
      <vt:lpstr>Gsap의 남용은 금물, css로 해결할 건 css로 해결하는게 좋다.</vt:lpstr>
      <vt:lpstr>GSAP는 최적화가 필요하다!</vt:lpstr>
      <vt:lpstr>PowerPoint 프레젠테이션</vt:lpstr>
      <vt:lpstr>JS와 CSS도 압축하는 것이 좋다</vt:lpstr>
      <vt:lpstr>Script를 불러오는 서순도 관리하자.</vt:lpstr>
      <vt:lpstr>PowerPoint 프레젠테이션</vt:lpstr>
      <vt:lpstr>이 모든 노력을 통해서 =&gt; ?</vt:lpstr>
      <vt:lpstr>PowerPoint 프레젠테이션</vt:lpstr>
      <vt:lpstr>결론은?</vt:lpstr>
      <vt:lpstr>CLAYN은 정말 많은 것들을 배운 프로젝트</vt:lpstr>
      <vt:lpstr>아쉬운 점과 앞으로의 방향</vt:lpstr>
      <vt:lpstr>이 프로젝트에 대한 추가 정보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명기 정</dc:creator>
  <cp:lastModifiedBy>명기 정</cp:lastModifiedBy>
  <cp:revision>2</cp:revision>
  <dcterms:created xsi:type="dcterms:W3CDTF">2025-03-02T02:55:35Z</dcterms:created>
  <dcterms:modified xsi:type="dcterms:W3CDTF">2025-03-02T14:42:02Z</dcterms:modified>
</cp:coreProperties>
</file>